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  <p:sldMasterId id="2147484012" r:id="rId2"/>
  </p:sldMasterIdLst>
  <p:notesMasterIdLst>
    <p:notesMasterId r:id="rId40"/>
  </p:notesMasterIdLst>
  <p:handoutMasterIdLst>
    <p:handoutMasterId r:id="rId41"/>
  </p:handoutMasterIdLst>
  <p:sldIdLst>
    <p:sldId id="256" r:id="rId3"/>
    <p:sldId id="257" r:id="rId4"/>
    <p:sldId id="297" r:id="rId5"/>
    <p:sldId id="260" r:id="rId6"/>
    <p:sldId id="290" r:id="rId7"/>
    <p:sldId id="299" r:id="rId8"/>
    <p:sldId id="292" r:id="rId9"/>
    <p:sldId id="293" r:id="rId10"/>
    <p:sldId id="314" r:id="rId11"/>
    <p:sldId id="300" r:id="rId12"/>
    <p:sldId id="276" r:id="rId13"/>
    <p:sldId id="295" r:id="rId14"/>
    <p:sldId id="278" r:id="rId15"/>
    <p:sldId id="305" r:id="rId16"/>
    <p:sldId id="306" r:id="rId17"/>
    <p:sldId id="289" r:id="rId18"/>
    <p:sldId id="288" r:id="rId19"/>
    <p:sldId id="310" r:id="rId20"/>
    <p:sldId id="301" r:id="rId21"/>
    <p:sldId id="279" r:id="rId22"/>
    <p:sldId id="277" r:id="rId23"/>
    <p:sldId id="315" r:id="rId24"/>
    <p:sldId id="311" r:id="rId25"/>
    <p:sldId id="302" r:id="rId26"/>
    <p:sldId id="281" r:id="rId27"/>
    <p:sldId id="280" r:id="rId28"/>
    <p:sldId id="313" r:id="rId29"/>
    <p:sldId id="312" r:id="rId30"/>
    <p:sldId id="319" r:id="rId31"/>
    <p:sldId id="287" r:id="rId32"/>
    <p:sldId id="285" r:id="rId33"/>
    <p:sldId id="318" r:id="rId34"/>
    <p:sldId id="317" r:id="rId35"/>
    <p:sldId id="307" r:id="rId36"/>
    <p:sldId id="284" r:id="rId37"/>
    <p:sldId id="308" r:id="rId38"/>
    <p:sldId id="320" r:id="rId39"/>
  </p:sldIdLst>
  <p:sldSz cx="9144000" cy="6858000" type="screen4x3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" initials="S" lastIdx="4" clrIdx="0">
    <p:extLst>
      <p:ext uri="{19B8F6BF-5375-455C-9EA6-DF929625EA0E}">
        <p15:presenceInfo xmlns:p15="http://schemas.microsoft.com/office/powerpoint/2012/main" userId="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003366"/>
    <a:srgbClr val="333333"/>
    <a:srgbClr val="7F7F7F"/>
    <a:srgbClr val="3379CD"/>
    <a:srgbClr val="CC00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708" autoAdjust="0"/>
  </p:normalViewPr>
  <p:slideViewPr>
    <p:cSldViewPr snapToGrid="0" snapToObjects="1">
      <p:cViewPr varScale="1">
        <p:scale>
          <a:sx n="67" d="100"/>
          <a:sy n="67" d="100"/>
        </p:scale>
        <p:origin x="6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7" d="100"/>
          <a:sy n="47" d="100"/>
        </p:scale>
        <p:origin x="2792" y="4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8T23:15:51.990" idx="3">
    <p:pos x="1230" y="3906"/>
    <p:text>classification loss.
the localization loss .
the confidence loss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F4CE34AF-0455-6344-B0C6-9581C4DA5CBD}" type="datetime1">
              <a:rPr lang="de-DE"/>
              <a:pPr>
                <a:defRPr/>
              </a:pPr>
              <a:t>30.01.2020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1067DA5A-3172-524A-B3CB-3A5E4F6165C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3795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4D19A131-0F5B-F346-8BC5-038FE8980393}" type="datetime1">
              <a:rPr lang="de-DE"/>
              <a:pPr>
                <a:defRPr/>
              </a:pPr>
              <a:t>30.01.2020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16463"/>
            <a:ext cx="5435600" cy="4468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32CE4A6F-841F-C345-9C27-E8776DAA2DF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6266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6"/>
          <p:cNvGrpSpPr>
            <a:grpSpLocks/>
          </p:cNvGrpSpPr>
          <p:nvPr/>
        </p:nvGrpSpPr>
        <p:grpSpPr bwMode="auto">
          <a:xfrm>
            <a:off x="0" y="0"/>
            <a:ext cx="9144000" cy="4864100"/>
            <a:chOff x="0" y="0"/>
            <a:chExt cx="9144000" cy="4863599"/>
          </a:xfrm>
        </p:grpSpPr>
        <p:pic>
          <p:nvPicPr>
            <p:cNvPr id="5" name="Picture 9" descr="bckg_may26_large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2"/>
            <a:stretch>
              <a:fillRect/>
            </a:stretch>
          </p:blipFill>
          <p:spPr bwMode="auto">
            <a:xfrm>
              <a:off x="0" y="0"/>
              <a:ext cx="9144000" cy="4863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0" y="4719136"/>
              <a:ext cx="9144000" cy="14446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 noProof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6400" y="1252800"/>
            <a:ext cx="8136000" cy="1620000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algn="l">
              <a:lnSpc>
                <a:spcPts val="4200"/>
              </a:lnSpc>
              <a:defRPr sz="36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6400" y="3402000"/>
            <a:ext cx="4068000" cy="1080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831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7"/>
          <p:cNvGrpSpPr>
            <a:grpSpLocks/>
          </p:cNvGrpSpPr>
          <p:nvPr/>
        </p:nvGrpSpPr>
        <p:grpSpPr bwMode="auto">
          <a:xfrm>
            <a:off x="0" y="0"/>
            <a:ext cx="9144000" cy="1995488"/>
            <a:chOff x="0" y="0"/>
            <a:chExt cx="9144000" cy="1994863"/>
          </a:xfrm>
        </p:grpSpPr>
        <p:pic>
          <p:nvPicPr>
            <p:cNvPr id="4" name="Picture 9" descr="bckg_may26_large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2" b="58984"/>
            <a:stretch>
              <a:fillRect/>
            </a:stretch>
          </p:blipFill>
          <p:spPr bwMode="auto">
            <a:xfrm>
              <a:off x="0" y="0"/>
              <a:ext cx="9144000" cy="199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1850400"/>
              <a:ext cx="9144000" cy="14446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 noProof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26400" y="3247200"/>
            <a:ext cx="8136000" cy="90000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algn="l">
              <a:lnSpc>
                <a:spcPts val="3400"/>
              </a:lnSpc>
              <a:defRPr sz="3200" b="1" cap="none"/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4261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‹#›</a:t>
            </a:fld>
            <a:endParaRPr lang="en-US" noProof="0"/>
          </a:p>
        </p:txBody>
      </p:sp>
      <p:sp>
        <p:nvSpPr>
          <p:cNvPr id="5" name="Titelplatzhalter 1"/>
          <p:cNvSpPr>
            <a:spLocks noGrp="1"/>
          </p:cNvSpPr>
          <p:nvPr>
            <p:ph type="title"/>
          </p:nvPr>
        </p:nvSpPr>
        <p:spPr bwMode="auto">
          <a:xfrm>
            <a:off x="626400" y="320400"/>
            <a:ext cx="81359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809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626400" y="1112400"/>
            <a:ext cx="3960000" cy="5295600"/>
          </a:xfrm>
        </p:spPr>
        <p:txBody>
          <a:bodyPr/>
          <a:lstStyle>
            <a:lvl1pPr marL="0" indent="0"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200"/>
            </a:lvl3pPr>
            <a:lvl4pPr>
              <a:lnSpc>
                <a:spcPct val="100000"/>
              </a:lnSpc>
              <a:defRPr sz="2200"/>
            </a:lvl4pPr>
            <a:lvl5pPr>
              <a:lnSpc>
                <a:spcPct val="100000"/>
              </a:lnSpc>
              <a:defRPr sz="2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4802400" y="1112400"/>
            <a:ext cx="3960000" cy="5295600"/>
          </a:xfrm>
        </p:spPr>
        <p:txBody>
          <a:bodyPr/>
          <a:lstStyle>
            <a:lvl1pPr marL="0" indent="0"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64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72800"/>
            <a:ext cx="5486400" cy="39787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err="1"/>
              <a:t>Bild</a:t>
            </a:r>
            <a:r>
              <a:rPr lang="en-US" noProof="0" dirty="0"/>
              <a:t>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951538"/>
            <a:ext cx="54864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9135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143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‹#›</a:t>
            </a:fld>
            <a:endParaRPr lang="en-U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DD3770-A44A-451A-A3AE-9B9AF3851DA3}"/>
              </a:ext>
            </a:extLst>
          </p:cNvPr>
          <p:cNvSpPr txBox="1"/>
          <p:nvPr userDrawn="1"/>
        </p:nvSpPr>
        <p:spPr>
          <a:xfrm>
            <a:off x="590550" y="6408738"/>
            <a:ext cx="38671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0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7"/>
          <p:cNvGrpSpPr>
            <a:grpSpLocks/>
          </p:cNvGrpSpPr>
          <p:nvPr/>
        </p:nvGrpSpPr>
        <p:grpSpPr bwMode="auto">
          <a:xfrm>
            <a:off x="0" y="0"/>
            <a:ext cx="9144000" cy="1995488"/>
            <a:chOff x="0" y="0"/>
            <a:chExt cx="9144000" cy="1994863"/>
          </a:xfrm>
        </p:grpSpPr>
        <p:pic>
          <p:nvPicPr>
            <p:cNvPr id="4" name="Picture 9" descr="bckg_may26_large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2" b="58984"/>
            <a:stretch>
              <a:fillRect/>
            </a:stretch>
          </p:blipFill>
          <p:spPr bwMode="auto">
            <a:xfrm>
              <a:off x="0" y="0"/>
              <a:ext cx="9144000" cy="199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1850400"/>
              <a:ext cx="9144000" cy="14446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 noProof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26400" y="3247200"/>
            <a:ext cx="8136000" cy="90000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algn="l">
              <a:lnSpc>
                <a:spcPts val="3400"/>
              </a:lnSpc>
              <a:defRPr sz="3200" b="1" cap="none"/>
            </a:lvl1pPr>
          </a:lstStyle>
          <a:p>
            <a:r>
              <a:rPr lang="de-DE" noProof="0"/>
              <a:t>Titelmasterformat durch Klicken 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20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ogo_Tech-Fak_DinA0_4C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5777548"/>
            <a:ext cx="2768400" cy="748665"/>
          </a:xfrm>
          <a:prstGeom prst="rect">
            <a:avLst/>
          </a:prstGeom>
        </p:spPr>
      </p:pic>
      <p:pic>
        <p:nvPicPr>
          <p:cNvPr id="4" name="Bild 6">
            <a:extLst>
              <a:ext uri="{FF2B5EF4-FFF2-40B4-BE49-F238E27FC236}">
                <a16:creationId xmlns:a16="http://schemas.microsoft.com/office/drawing/2014/main" id="{3EBBE585-EF45-4445-9C1B-6235E6B6D4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558" y="5818981"/>
            <a:ext cx="2995641" cy="5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9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3366"/>
          </a:solidFill>
          <a:latin typeface="Arial"/>
          <a:ea typeface="+mj-ea"/>
          <a:cs typeface="Arial"/>
        </a:defRPr>
      </a:lvl1pPr>
    </p:titleStyle>
    <p:bodyStyle>
      <a:lvl1pPr marL="237600" indent="-277200" algn="l" defTabSz="457200" rtl="0" eaLnBrk="1" latinLnBrk="0" hangingPunct="1">
        <a:lnSpc>
          <a:spcPts val="2400"/>
        </a:lnSpc>
        <a:spcBef>
          <a:spcPts val="475"/>
        </a:spcBef>
        <a:buClr>
          <a:srgbClr val="003366"/>
        </a:buClr>
        <a:buFont typeface="Lucida Grande"/>
        <a:buChar char="●"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752400" indent="-277200" algn="l" defTabSz="457200" rtl="0" eaLnBrk="1" latinLnBrk="0" hangingPunct="1">
        <a:lnSpc>
          <a:spcPts val="2200"/>
        </a:lnSpc>
        <a:spcBef>
          <a:spcPts val="438"/>
        </a:spcBef>
        <a:buClr>
          <a:srgbClr val="003366"/>
        </a:buClr>
        <a:buSzPct val="80000"/>
        <a:buFont typeface="Lucida Grande"/>
        <a:buChar char="●"/>
        <a:defRPr sz="1800" kern="1200" baseline="0">
          <a:solidFill>
            <a:schemeClr val="tx1"/>
          </a:solidFill>
          <a:latin typeface="Arial"/>
          <a:ea typeface="+mn-ea"/>
          <a:cs typeface="+mn-cs"/>
        </a:defRPr>
      </a:lvl2pPr>
      <a:lvl3pPr marL="12024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3pPr>
      <a:lvl4pPr marL="14436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4pPr>
      <a:lvl5pPr marL="16560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auto">
          <a:xfrm>
            <a:off x="626400" y="320400"/>
            <a:ext cx="81359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7063" y="1112400"/>
            <a:ext cx="8135937" cy="52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cxnSp>
        <p:nvCxnSpPr>
          <p:cNvPr id="6" name="Gerade Verbindung 5"/>
          <p:cNvCxnSpPr/>
          <p:nvPr userDrawn="1"/>
        </p:nvCxnSpPr>
        <p:spPr>
          <a:xfrm flipH="1">
            <a:off x="627063" y="863600"/>
            <a:ext cx="8135937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Textfeld 2"/>
          <p:cNvSpPr txBox="1"/>
          <p:nvPr userDrawn="1"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11.10.2018   |   Prof. Dr. Bjoern Eskofier   |   MaD Lab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 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Kurztitel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pic>
        <p:nvPicPr>
          <p:cNvPr id="19" name="Bild 18" descr="Logo_Tech-Fak_DinA0_4C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00" y="201772"/>
            <a:ext cx="1771200" cy="478990"/>
          </a:xfrm>
          <a:prstGeom prst="rect">
            <a:avLst/>
          </a:prstGeom>
        </p:spPr>
      </p:pic>
      <p:pic>
        <p:nvPicPr>
          <p:cNvPr id="9" name="Bild 8" descr="logo_ds_color_bild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0" y="201600"/>
            <a:ext cx="472197" cy="4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2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3366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475"/>
        </a:spcBef>
        <a:buClr>
          <a:srgbClr val="003366"/>
        </a:buClr>
        <a:buFont typeface="Lucida Grande"/>
        <a:buNone/>
        <a:defRPr sz="2800" b="1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475200" indent="0" algn="l" defTabSz="457200" rtl="0" eaLnBrk="1" latinLnBrk="0" hangingPunct="1">
        <a:lnSpc>
          <a:spcPct val="100000"/>
        </a:lnSpc>
        <a:spcBef>
          <a:spcPts val="438"/>
        </a:spcBef>
        <a:buClr>
          <a:srgbClr val="003366"/>
        </a:buClr>
        <a:buSzPct val="80000"/>
        <a:buFont typeface="Lucida Grande"/>
        <a:buNone/>
        <a:defRPr sz="2400" b="1" kern="1200" baseline="0">
          <a:solidFill>
            <a:schemeClr val="tx1"/>
          </a:solidFill>
          <a:latin typeface="Arial"/>
          <a:ea typeface="+mn-ea"/>
          <a:cs typeface="+mn-cs"/>
        </a:defRPr>
      </a:lvl2pPr>
      <a:lvl3pPr marL="9864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2200" b="1" kern="1200" baseline="0">
          <a:solidFill>
            <a:schemeClr val="tx1"/>
          </a:solidFill>
          <a:latin typeface="Arial"/>
          <a:ea typeface="+mn-ea"/>
          <a:cs typeface="+mn-cs"/>
        </a:defRPr>
      </a:lvl3pPr>
      <a:lvl4pPr marL="12276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2200" kern="1200" baseline="0">
          <a:solidFill>
            <a:schemeClr val="tx1"/>
          </a:solidFill>
          <a:latin typeface="Arial"/>
          <a:ea typeface="+mn-ea"/>
          <a:cs typeface="+mn-cs"/>
        </a:defRPr>
      </a:lvl4pPr>
      <a:lvl5pPr marL="14400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22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s://camo.githubusercontent.com/b1b6fdbeef01e93c1369e9d3e28fd7932e322852/687474703a2f2f6c617465782e636f6465636f67732e636f6d2f6769662e6c617465783f507265636973696f6e25323025334425323025354366726163253742545025374425374254502b465025374425334425354366726163253742545025374425374225354374657874253742616c6c253230646574656374696f6e73253744253744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gif"/><Relationship Id="rId4" Type="http://schemas.openxmlformats.org/officeDocument/2006/relationships/hyperlink" Target="https://camo.githubusercontent.com/3e4ced65f38c8177e5fed382ba409f357ecab0b6/687474703a2f2f6c617465782e636f6465636f67732e636f6d2f6769662e6c617465783f526563616c6c25323025334425323025354366726163253742545025374425374254502b464e25374425334425354366726163253742545025374425374225354374657874253742616c6c25323067726f756e64253230747275746873253744253744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amo.githubusercontent.com/cda1f67e7f74af6376fb2a65975ed1fe3b9e9a12/687474703a2f2f6c617465782e636f6465636f67732e636f6d2f6769662e6c617465783f41502532302533442532302535436672616325374231253744253742313125374425354373756d5f25374272253543696e25354325374230253243302e312532432e2e2e2532433125354325374425374425354372686f5f25374225354374657874253742696e746572702537442535436c656674253230253238722535437269676874253230253239253744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8242" TargetMode="External"/><Relationship Id="rId2" Type="http://schemas.openxmlformats.org/officeDocument/2006/relationships/hyperlink" Target="http://ieeexplore.ieee.org/stamp/stamp.jsp?tp=&amp;arnumber=8363576&amp;isnumber=8363198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thtrieu/darkflow" TargetMode="External"/><Relationship Id="rId4" Type="http://schemas.openxmlformats.org/officeDocument/2006/relationships/hyperlink" Target="https://github.com/rafaelpadilla/Object-Detection-Metrics#average-precision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Arial" charset="0"/>
              </a:rPr>
              <a:t>Data Augmentation</a:t>
            </a:r>
            <a:br>
              <a:rPr lang="de-DE" dirty="0">
                <a:latin typeface="Arial" charset="0"/>
              </a:rPr>
            </a:br>
            <a:r>
              <a:rPr lang="de-DE" dirty="0">
                <a:latin typeface="Arial" charset="0"/>
              </a:rPr>
              <a:t>                         for Object Detection</a:t>
            </a:r>
          </a:p>
        </p:txBody>
      </p:sp>
      <p:sp>
        <p:nvSpPr>
          <p:cNvPr id="18434" name="Untertitel 2"/>
          <p:cNvSpPr>
            <a:spLocks noGrp="1"/>
          </p:cNvSpPr>
          <p:nvPr>
            <p:ph type="subTitle" idx="1"/>
          </p:nvPr>
        </p:nvSpPr>
        <p:spPr>
          <a:xfrm>
            <a:off x="626399" y="3402000"/>
            <a:ext cx="5916807" cy="1080000"/>
          </a:xfrm>
        </p:spPr>
        <p:txBody>
          <a:bodyPr/>
          <a:lstStyle/>
          <a:p>
            <a:pPr lvl="0">
              <a:spcBef>
                <a:spcPct val="0"/>
              </a:spcBef>
            </a:pPr>
            <a:r>
              <a:rPr lang="de-DE" dirty="0">
                <a:solidFill>
                  <a:prstClr val="white"/>
                </a:solidFill>
                <a:latin typeface="Arial" charset="0"/>
              </a:rPr>
              <a:t>Zhenju Yin</a:t>
            </a:r>
            <a:endParaRPr lang="de-DE" b="1" dirty="0">
              <a:solidFill>
                <a:prstClr val="white"/>
              </a:solidFill>
              <a:latin typeface="Arial" charset="0"/>
            </a:endParaRPr>
          </a:p>
          <a:p>
            <a:pPr lvl="0">
              <a:spcBef>
                <a:spcPct val="0"/>
              </a:spcBef>
            </a:pPr>
            <a:r>
              <a:rPr lang="de-DE" dirty="0">
                <a:solidFill>
                  <a:prstClr val="white"/>
                </a:solidFill>
                <a:latin typeface="Arial" charset="0"/>
              </a:rPr>
              <a:t>Supervisor: Franz Koeferl</a:t>
            </a:r>
            <a:endParaRPr lang="de-DE" b="1" dirty="0">
              <a:solidFill>
                <a:prstClr val="white"/>
              </a:solidFill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n-US" b="0" dirty="0"/>
              <a:t>Machine Learning and Data Analytics for Industry 4.0 </a:t>
            </a:r>
          </a:p>
          <a:p>
            <a:pPr>
              <a:spcBef>
                <a:spcPct val="0"/>
              </a:spcBef>
            </a:pPr>
            <a:r>
              <a:rPr lang="en-US" b="0" dirty="0"/>
              <a:t>Final Presentation</a:t>
            </a:r>
          </a:p>
          <a:p>
            <a:pPr>
              <a:spcBef>
                <a:spcPct val="0"/>
              </a:spcBef>
            </a:pPr>
            <a:r>
              <a:rPr lang="en-US" b="0" dirty="0"/>
              <a:t>Machine Learning and Data Analytics (MaD) Lab</a:t>
            </a:r>
          </a:p>
          <a:p>
            <a:pPr>
              <a:spcBef>
                <a:spcPct val="0"/>
              </a:spcBef>
            </a:pPr>
            <a:r>
              <a:rPr lang="en-US" b="0" dirty="0"/>
              <a:t>Friedrich-Alexander-</a:t>
            </a:r>
            <a:r>
              <a:rPr lang="en-US" b="0" dirty="0" err="1"/>
              <a:t>Universität</a:t>
            </a:r>
            <a:r>
              <a:rPr lang="en-US" b="0" dirty="0"/>
              <a:t> Erlangen-</a:t>
            </a:r>
            <a:r>
              <a:rPr lang="en-US" b="0" dirty="0" err="1"/>
              <a:t>Nürnberg</a:t>
            </a:r>
            <a:r>
              <a:rPr lang="en-US" b="0" dirty="0"/>
              <a:t> (FAU)</a:t>
            </a:r>
          </a:p>
          <a:p>
            <a:pPr>
              <a:spcBef>
                <a:spcPct val="0"/>
              </a:spcBef>
            </a:pPr>
            <a:r>
              <a:rPr lang="en-US" b="0" dirty="0"/>
              <a:t>January 29, 2020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694400" y="2760519"/>
            <a:ext cx="255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090193" y="2464867"/>
            <a:ext cx="8136000" cy="3416624"/>
          </a:xfrm>
        </p:spPr>
        <p:txBody>
          <a:bodyPr>
            <a:normAutofit/>
          </a:bodyPr>
          <a:lstStyle/>
          <a:p>
            <a:pPr>
              <a:lnSpc>
                <a:spcPts val="2600"/>
              </a:lnSpc>
            </a:pPr>
            <a:r>
              <a:rPr lang="de-DE" sz="2800" dirty="0"/>
              <a:t>Motivation</a:t>
            </a:r>
            <a:br>
              <a:rPr lang="de-DE" sz="2800" dirty="0"/>
            </a:br>
            <a:br>
              <a:rPr lang="de-DE" sz="2800" b="0" dirty="0"/>
            </a:br>
            <a:r>
              <a:rPr lang="de-DE" sz="2800" b="0" dirty="0"/>
              <a:t>	Industrial Background</a:t>
            </a:r>
            <a:br>
              <a:rPr lang="de-DE" sz="2800" b="0" dirty="0"/>
            </a:br>
            <a:br>
              <a:rPr lang="de-DE" sz="2800" b="0" dirty="0"/>
            </a:br>
            <a:r>
              <a:rPr lang="de-DE" sz="2800" b="0" dirty="0"/>
              <a:t>	Related work :</a:t>
            </a:r>
            <a:br>
              <a:rPr lang="de-DE" sz="2800" b="0" dirty="0"/>
            </a:br>
            <a:r>
              <a:rPr lang="de-DE" sz="2800" b="0" dirty="0"/>
              <a:t>		Generic data augmentation </a:t>
            </a:r>
            <a:br>
              <a:rPr lang="de-DE" sz="2800" b="0" dirty="0"/>
            </a:br>
            <a:r>
              <a:rPr lang="de-DE" sz="2800" b="0" dirty="0"/>
              <a:t>		Object detection in general</a:t>
            </a:r>
            <a:br>
              <a:rPr lang="de-DE" sz="2800" b="0" dirty="0"/>
            </a:br>
            <a:br>
              <a:rPr lang="de-DE" sz="2800" b="0" dirty="0"/>
            </a:br>
            <a:r>
              <a:rPr lang="de-DE" sz="2800" b="0" dirty="0"/>
              <a:t>	Questions</a:t>
            </a:r>
            <a:br>
              <a:rPr lang="de-DE" sz="2800" b="0" dirty="0"/>
            </a:br>
            <a:r>
              <a:rPr lang="de-DE" sz="2800" b="0" dirty="0"/>
              <a:t>	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EA15DA-D153-4CCE-B1E1-B491776B8C3C}"/>
              </a:ext>
            </a:extLst>
          </p:cNvPr>
          <p:cNvSpPr/>
          <p:nvPr/>
        </p:nvSpPr>
        <p:spPr>
          <a:xfrm>
            <a:off x="761420" y="5029200"/>
            <a:ext cx="657546" cy="36987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C96A1-EC31-4F94-A49B-6D95BDBDDE34}"/>
              </a:ext>
            </a:extLst>
          </p:cNvPr>
          <p:cNvSpPr txBox="1"/>
          <p:nvPr/>
        </p:nvSpPr>
        <p:spPr>
          <a:xfrm>
            <a:off x="627063" y="6388960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0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6399" y="992683"/>
            <a:ext cx="8260426" cy="5677758"/>
          </a:xfrm>
        </p:spPr>
        <p:txBody>
          <a:bodyPr/>
          <a:lstStyle/>
          <a:p>
            <a:r>
              <a:rPr lang="en-US" sz="2000" b="0" dirty="0"/>
              <a:t>As referred in many papers, if we expand the training dataset, it could improve the performance of the model and increase the rate of correct detections.</a:t>
            </a:r>
          </a:p>
          <a:p>
            <a:r>
              <a:rPr lang="en-US" sz="2000" b="0" dirty="0"/>
              <a:t>However, most methods and proofs are about the transformation of the entire input image instead of only the variance of the objects of interest.</a:t>
            </a:r>
          </a:p>
          <a:p>
            <a:r>
              <a:rPr lang="en-US" sz="2000" b="0" dirty="0"/>
              <a:t>If we keep the invariance of the background and augment foreground/ objects, then can this help or not? </a:t>
            </a:r>
          </a:p>
          <a:p>
            <a:endParaRPr lang="en-US" sz="2000" b="0" dirty="0"/>
          </a:p>
          <a:p>
            <a:r>
              <a:rPr lang="en-US" sz="2400" dirty="0"/>
              <a:t>Question: </a:t>
            </a:r>
          </a:p>
          <a:p>
            <a:r>
              <a:rPr lang="en-US" sz="2400" dirty="0"/>
              <a:t>	How does the variance of the objects of interest affect the performance of the model in object detection?</a:t>
            </a:r>
          </a:p>
          <a:p>
            <a:endParaRPr lang="de-DE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59507-6869-4C43-9D20-1513DF3B1373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3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090193" y="2660076"/>
            <a:ext cx="8136000" cy="3416624"/>
          </a:xfrm>
        </p:spPr>
        <p:txBody>
          <a:bodyPr>
            <a:normAutofit/>
          </a:bodyPr>
          <a:lstStyle/>
          <a:p>
            <a:pPr>
              <a:lnSpc>
                <a:spcPts val="1900"/>
              </a:lnSpc>
            </a:pPr>
            <a:r>
              <a:rPr lang="de-DE" sz="2800" dirty="0"/>
              <a:t>Motivation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Methods for Augmentation 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Methods for Detection: YOLO V2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Evaluation and Results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Discussion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EA15DA-D153-4CCE-B1E1-B491776B8C3C}"/>
              </a:ext>
            </a:extLst>
          </p:cNvPr>
          <p:cNvSpPr/>
          <p:nvPr/>
        </p:nvSpPr>
        <p:spPr>
          <a:xfrm>
            <a:off x="349888" y="2987211"/>
            <a:ext cx="657546" cy="36987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9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29C8C-385D-45E8-987E-BEE76786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4500"/>
            <a:ext cx="4695825" cy="234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6A9358-2E8C-4F05-B15D-1DB624FF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3932002"/>
            <a:ext cx="4766547" cy="2383274"/>
          </a:xfrm>
          <a:prstGeom prst="rect">
            <a:avLst/>
          </a:prstGeom>
        </p:spPr>
      </p:pic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Method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13138"/>
            <a:ext cx="8135937" cy="5295600"/>
          </a:xfrm>
        </p:spPr>
        <p:txBody>
          <a:bodyPr/>
          <a:lstStyle/>
          <a:p>
            <a:r>
              <a:rPr lang="en-US" sz="2400" dirty="0"/>
              <a:t>Mask thresholding</a:t>
            </a:r>
          </a:p>
          <a:p>
            <a:r>
              <a:rPr lang="de-DE" sz="2000" b="0" dirty="0">
                <a:solidFill>
                  <a:prstClr val="black"/>
                </a:solidFill>
              </a:rPr>
              <a:t>1.  Extract the information of bounding boxes from the annotations and cut out the area of boxes. </a:t>
            </a:r>
          </a:p>
          <a:p>
            <a:r>
              <a:rPr lang="de-DE" sz="2000" b="0" dirty="0">
                <a:solidFill>
                  <a:prstClr val="black"/>
                </a:solidFill>
              </a:rPr>
              <a:t>2.  Implement random rotations and translations </a:t>
            </a:r>
            <a:r>
              <a:rPr lang="en-US" sz="2000" b="0" dirty="0">
                <a:solidFill>
                  <a:prstClr val="black"/>
                </a:solidFill>
              </a:rPr>
              <a:t>on </a:t>
            </a:r>
            <a:r>
              <a:rPr lang="de-DE" sz="2000" b="0" dirty="0">
                <a:solidFill>
                  <a:prstClr val="black"/>
                </a:solidFill>
              </a:rPr>
              <a:t>area of boxes. </a:t>
            </a:r>
          </a:p>
          <a:p>
            <a:pPr lvl="0"/>
            <a:r>
              <a:rPr lang="de-DE" sz="2000" b="0" dirty="0">
                <a:solidFill>
                  <a:prstClr val="black"/>
                </a:solidFill>
              </a:rPr>
              <a:t>3.  Remove the background through mask thresholding, e.g. Otsu or triangle, to get the binary images.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4.  Randomly choose one empty conveyer image and the appropriate area on the conveyer, splice the new conveyer background and template.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4933F-B8DF-4F6B-BE36-0C0A6983C759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8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161FADF-BA66-40AD-BEEC-B5B9AEC01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1960862"/>
            <a:ext cx="4766547" cy="2383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3F7CC-35BF-4A6D-A424-0BB8F3623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4" y="1950618"/>
            <a:ext cx="4694327" cy="2347163"/>
          </a:xfrm>
          <a:prstGeom prst="rect">
            <a:avLst/>
          </a:prstGeom>
        </p:spPr>
      </p:pic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Method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13138"/>
            <a:ext cx="8135937" cy="5295600"/>
          </a:xfrm>
        </p:spPr>
        <p:txBody>
          <a:bodyPr/>
          <a:lstStyle/>
          <a:p>
            <a:r>
              <a:rPr lang="en-US" sz="2400" dirty="0"/>
              <a:t>Mask thresholding</a:t>
            </a:r>
          </a:p>
          <a:p>
            <a:r>
              <a:rPr lang="en-US" sz="2000" b="0" dirty="0">
                <a:solidFill>
                  <a:prstClr val="black"/>
                </a:solidFill>
              </a:rPr>
              <a:t>5.  Paste the new pattern onto the chosen background image and then create one new image</a:t>
            </a:r>
            <a:endParaRPr lang="de-DE" sz="2000" b="0" dirty="0">
              <a:solidFill>
                <a:prstClr val="black"/>
              </a:solidFill>
            </a:endParaRPr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4933F-B8DF-4F6B-BE36-0C0A6983C759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DFDF3-9EF8-4DAE-BF5D-9F7D8EA29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82" y="4182677"/>
            <a:ext cx="3543300" cy="1993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F98A62-171B-4266-9BDB-AE3FCDC14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733" y="4182677"/>
            <a:ext cx="3543300" cy="19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4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Method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13138"/>
            <a:ext cx="8135937" cy="5295600"/>
          </a:xfrm>
        </p:spPr>
        <p:txBody>
          <a:bodyPr/>
          <a:lstStyle/>
          <a:p>
            <a:r>
              <a:rPr lang="en-US" sz="2400" dirty="0"/>
              <a:t>Mask thresholding</a:t>
            </a:r>
          </a:p>
          <a:p>
            <a:r>
              <a:rPr lang="en-US" sz="2000" b="0" dirty="0">
                <a:solidFill>
                  <a:prstClr val="black"/>
                </a:solidFill>
              </a:rPr>
              <a:t>5.  Paste the new pattern onto the chosen background image and then create new images</a:t>
            </a:r>
            <a:endParaRPr lang="de-DE" sz="2000" b="0" dirty="0">
              <a:solidFill>
                <a:prstClr val="black"/>
              </a:solidFill>
            </a:endParaRPr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4933F-B8DF-4F6B-BE36-0C0A6983C759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8F944-EFC0-40CB-9601-0ED7CD87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09" y="2815830"/>
            <a:ext cx="3617063" cy="2034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A6684-F436-420A-A975-6C32BAD5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546" y="2815830"/>
            <a:ext cx="3579462" cy="201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6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9E86C-B94D-4140-8719-5699449F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89" y="1814267"/>
            <a:ext cx="4762500" cy="2381250"/>
          </a:xfrm>
          <a:prstGeom prst="rect">
            <a:avLst/>
          </a:prstGeom>
        </p:spPr>
      </p:pic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Method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6399" y="1140855"/>
            <a:ext cx="8135937" cy="5295600"/>
          </a:xfrm>
        </p:spPr>
        <p:txBody>
          <a:bodyPr/>
          <a:lstStyle/>
          <a:p>
            <a:r>
              <a:rPr lang="en-US" sz="2400" dirty="0"/>
              <a:t>Without removal of background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Get rid of the process of thresholding and completely remain the raw pattern.</a:t>
            </a:r>
            <a:endParaRPr lang="de-DE" sz="2000" b="0" dirty="0">
              <a:solidFill>
                <a:prstClr val="black"/>
              </a:solidFill>
            </a:endParaRPr>
          </a:p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9F3B1-1D2B-4C52-9FEA-378E5E090DB2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93752-6AF3-42CC-9656-BE2B4EAA8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091" y="3828042"/>
            <a:ext cx="4276725" cy="240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57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6CECB1-F3F2-43F5-AD43-7673199F2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384" y="1408716"/>
            <a:ext cx="6589232" cy="2745513"/>
          </a:xfrm>
          <a:prstGeom prst="rect">
            <a:avLst/>
          </a:prstGeom>
        </p:spPr>
      </p:pic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Method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13138"/>
            <a:ext cx="8135937" cy="5295600"/>
          </a:xfrm>
        </p:spPr>
        <p:txBody>
          <a:bodyPr/>
          <a:lstStyle/>
          <a:p>
            <a:r>
              <a:rPr lang="en-US" sz="2400" dirty="0"/>
              <a:t>GAN  </a:t>
            </a:r>
            <a:r>
              <a:rPr lang="de-DE" sz="2400" b="0" dirty="0"/>
              <a:t>(generative adversarial networks)</a:t>
            </a:r>
          </a:p>
          <a:p>
            <a:endParaRPr lang="de-DE" sz="2400" b="0" dirty="0"/>
          </a:p>
          <a:p>
            <a:endParaRPr lang="de-DE" sz="2400" b="0" dirty="0"/>
          </a:p>
          <a:p>
            <a:endParaRPr lang="de-DE" sz="2400" b="0" dirty="0"/>
          </a:p>
          <a:p>
            <a:endParaRPr lang="de-DE" sz="2400" b="0" dirty="0"/>
          </a:p>
          <a:p>
            <a:pPr lvl="0"/>
            <a:endParaRPr lang="de-DE" sz="2000" b="0" dirty="0">
              <a:solidFill>
                <a:prstClr val="black"/>
              </a:solidFill>
            </a:endParaRPr>
          </a:p>
          <a:p>
            <a:pPr lvl="0"/>
            <a:endParaRPr lang="de-DE" sz="2000" b="0" dirty="0">
              <a:solidFill>
                <a:prstClr val="black"/>
              </a:solidFill>
            </a:endParaRPr>
          </a:p>
          <a:p>
            <a:pPr lvl="0"/>
            <a:endParaRPr lang="de-DE" sz="2000" b="0" dirty="0">
              <a:solidFill>
                <a:prstClr val="black"/>
              </a:solidFill>
            </a:endParaRPr>
          </a:p>
          <a:p>
            <a:pPr lvl="0"/>
            <a:r>
              <a:rPr lang="de-DE" sz="2000" b="0" dirty="0">
                <a:solidFill>
                  <a:prstClr val="black"/>
                </a:solidFill>
              </a:rPr>
              <a:t>Resize original images from 1280x720 to 64x64 as training data.</a:t>
            </a:r>
          </a:p>
          <a:p>
            <a:pPr lvl="0"/>
            <a:r>
              <a:rPr lang="de-DE" sz="2000" b="0" dirty="0">
                <a:solidFill>
                  <a:prstClr val="black"/>
                </a:solidFill>
              </a:rPr>
              <a:t>Learnig rate: 0.0002, AdamOpt , for 150 epochs.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43B-C010-4EC1-B744-0A8C37ECAAFE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20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Method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08372" y="1181575"/>
            <a:ext cx="8135937" cy="5295600"/>
          </a:xfrm>
        </p:spPr>
        <p:txBody>
          <a:bodyPr/>
          <a:lstStyle/>
          <a:p>
            <a:r>
              <a:rPr lang="en-US" sz="2400" dirty="0"/>
              <a:t>Results of GAN</a:t>
            </a:r>
            <a:endParaRPr lang="de-DE" sz="2400" b="0" dirty="0"/>
          </a:p>
          <a:p>
            <a:endParaRPr lang="de-DE" sz="2400" b="0" dirty="0"/>
          </a:p>
          <a:p>
            <a:endParaRPr lang="de-DE" sz="2400" b="0" dirty="0"/>
          </a:p>
          <a:p>
            <a:endParaRPr lang="de-DE" sz="2400" b="0" dirty="0"/>
          </a:p>
          <a:p>
            <a:pPr lvl="0"/>
            <a:endParaRPr lang="de-DE" sz="2000" b="0" dirty="0">
              <a:solidFill>
                <a:prstClr val="black"/>
              </a:solidFill>
            </a:endParaRPr>
          </a:p>
          <a:p>
            <a:pPr lvl="0"/>
            <a:endParaRPr lang="de-DE" sz="2000" b="0" dirty="0">
              <a:solidFill>
                <a:prstClr val="black"/>
              </a:solidFill>
            </a:endParaRPr>
          </a:p>
          <a:p>
            <a:pPr lvl="0"/>
            <a:endParaRPr lang="de-DE" sz="2000" b="0" dirty="0">
              <a:solidFill>
                <a:prstClr val="black"/>
              </a:solidFill>
            </a:endParaRP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3A43B-C010-4EC1-B744-0A8C37ECAAFE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800F74-EA9C-448F-8F7E-EB9707BCDEFD}"/>
              </a:ext>
            </a:extLst>
          </p:cNvPr>
          <p:cNvGrpSpPr/>
          <p:nvPr/>
        </p:nvGrpSpPr>
        <p:grpSpPr>
          <a:xfrm>
            <a:off x="1447776" y="2083827"/>
            <a:ext cx="6058757" cy="3722127"/>
            <a:chOff x="1498204" y="1734445"/>
            <a:chExt cx="6058757" cy="372212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078AA1-8112-4314-B0DA-EFDEA2ADD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3556867" y="1765171"/>
              <a:ext cx="1909455" cy="107407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7AEDB1-8D8C-4B24-8EF6-229DFCD75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7774" y="1734445"/>
              <a:ext cx="1869187" cy="10514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09189A3-22B2-43D1-9B05-071DBAE20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7374" y="3119957"/>
              <a:ext cx="1869188" cy="10514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D80FCD-44FF-432B-B4D9-D8277370F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6870" y="3062511"/>
              <a:ext cx="1949722" cy="10967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250401-4EEE-43A6-AB8C-20AAE0341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687774" y="4405155"/>
              <a:ext cx="1869184" cy="105141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324AC3-F46A-486F-B274-DFD70378C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1546718" y="1752281"/>
              <a:ext cx="1869186" cy="10514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174711D-51F7-4483-9419-5802D378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1546746" y="3109524"/>
              <a:ext cx="1869187" cy="10514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D719C2B-5DC4-4C33-A893-1EC86396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498204" y="4405155"/>
              <a:ext cx="1869184" cy="105141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B390506-157F-49BA-B6A7-AB9D0D331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2987" y="4405154"/>
              <a:ext cx="1869188" cy="1051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970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090193" y="2660076"/>
            <a:ext cx="8136000" cy="3416624"/>
          </a:xfrm>
        </p:spPr>
        <p:txBody>
          <a:bodyPr>
            <a:normAutofit/>
          </a:bodyPr>
          <a:lstStyle/>
          <a:p>
            <a:pPr>
              <a:lnSpc>
                <a:spcPts val="1900"/>
              </a:lnSpc>
            </a:pPr>
            <a:r>
              <a:rPr lang="de-DE" sz="2800" dirty="0"/>
              <a:t>Motivation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Methods for Augmentation 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Methods for Detection: YOLO V2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Evaluation and Results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Discussion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EA15DA-D153-4CCE-B1E1-B491776B8C3C}"/>
              </a:ext>
            </a:extLst>
          </p:cNvPr>
          <p:cNvSpPr/>
          <p:nvPr/>
        </p:nvSpPr>
        <p:spPr>
          <a:xfrm>
            <a:off x="349888" y="3511193"/>
            <a:ext cx="657546" cy="36987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CF101-37DC-4681-B131-FC2BFEF80A0B}"/>
              </a:ext>
            </a:extLst>
          </p:cNvPr>
          <p:cNvSpPr txBox="1"/>
          <p:nvPr/>
        </p:nvSpPr>
        <p:spPr>
          <a:xfrm>
            <a:off x="627063" y="6388960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0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090193" y="2660076"/>
            <a:ext cx="8136000" cy="3416624"/>
          </a:xfrm>
        </p:spPr>
        <p:txBody>
          <a:bodyPr>
            <a:normAutofit/>
          </a:bodyPr>
          <a:lstStyle/>
          <a:p>
            <a:pPr>
              <a:lnSpc>
                <a:spcPts val="1900"/>
              </a:lnSpc>
            </a:pPr>
            <a:r>
              <a:rPr lang="de-DE" sz="2800" dirty="0"/>
              <a:t>Motivation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Methods for Augmentation 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Methods for Detection: YOLO V2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Evaluation and Results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Discussion</a:t>
            </a:r>
            <a:br>
              <a:rPr lang="de-DE" sz="2800" dirty="0"/>
            </a:br>
            <a:br>
              <a:rPr lang="de-DE" sz="2800" dirty="0"/>
            </a:br>
            <a:endParaRPr lang="de-DE" sz="28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EA15DA-D153-4CCE-B1E1-B491776B8C3C}"/>
              </a:ext>
            </a:extLst>
          </p:cNvPr>
          <p:cNvSpPr/>
          <p:nvPr/>
        </p:nvSpPr>
        <p:spPr>
          <a:xfrm>
            <a:off x="349888" y="2537717"/>
            <a:ext cx="657546" cy="36987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05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49E59A-0782-479C-890E-FE797590D13F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Method for Detection (Yolo)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060347"/>
            <a:ext cx="8135937" cy="5677758"/>
          </a:xfrm>
        </p:spPr>
        <p:txBody>
          <a:bodyPr/>
          <a:lstStyle/>
          <a:p>
            <a:r>
              <a:rPr lang="en-US" sz="2400" dirty="0"/>
              <a:t>You Only Look Once</a:t>
            </a:r>
          </a:p>
          <a:p>
            <a:r>
              <a:rPr lang="en-US" sz="2400" b="0" dirty="0"/>
              <a:t>1. Unified Detection</a:t>
            </a:r>
          </a:p>
          <a:p>
            <a:r>
              <a:rPr lang="en-US" sz="2000" b="0" dirty="0"/>
              <a:t>YOLO divides the input </a:t>
            </a:r>
          </a:p>
          <a:p>
            <a:r>
              <a:rPr lang="en-US" sz="2000" b="0" dirty="0"/>
              <a:t>image into an S×S grid.</a:t>
            </a:r>
          </a:p>
          <a:p>
            <a:r>
              <a:rPr lang="en-US" sz="2000" b="0" dirty="0"/>
              <a:t> Each grid cell predicts</a:t>
            </a:r>
          </a:p>
          <a:p>
            <a:r>
              <a:rPr lang="en-US" sz="2000" b="0" dirty="0"/>
              <a:t> only one object.</a:t>
            </a:r>
          </a:p>
          <a:p>
            <a:r>
              <a:rPr lang="en-US" sz="2000" b="0" dirty="0"/>
              <a:t>2.  </a:t>
            </a:r>
            <a:r>
              <a:rPr lang="en-US" sz="2400" b="0" dirty="0"/>
              <a:t>Grid Cell</a:t>
            </a:r>
          </a:p>
          <a:p>
            <a:r>
              <a:rPr lang="en-US" sz="2000" b="0" dirty="0"/>
              <a:t>In this case, for each grid cell, </a:t>
            </a:r>
          </a:p>
          <a:p>
            <a:r>
              <a:rPr lang="en-US" sz="2000" b="0" dirty="0"/>
              <a:t>it predicts 2 boundary boxes and each box has one box confidence score,</a:t>
            </a:r>
          </a:p>
          <a:p>
            <a:r>
              <a:rPr lang="en-US" sz="2000" b="0" dirty="0"/>
              <a:t>it predicts 4 conditional class probabilities (one per class for the likeliness of the object class)</a:t>
            </a:r>
          </a:p>
          <a:p>
            <a:r>
              <a:rPr lang="en-US" sz="2000" b="0" dirty="0"/>
              <a:t>3. YOLO has 24 convolutional layers, followed by 2 fully connected layers (FC).</a:t>
            </a:r>
            <a:endParaRPr lang="de-DE" sz="2000" b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9356A8-9D63-4F43-93E3-5936FB0D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829" y="1061205"/>
            <a:ext cx="4490321" cy="28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17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Data for training YOLO model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6918A-A511-4689-9B24-8A2ADE10EFFC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picture containing sitting, computer, table, room&#10;&#10;Description automatically generated">
            <a:extLst>
              <a:ext uri="{FF2B5EF4-FFF2-40B4-BE49-F238E27FC236}">
                <a16:creationId xmlns:a16="http://schemas.microsoft.com/office/drawing/2014/main" id="{E3E3B9CB-00A0-4E69-A71B-7D2B3A4FF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3" y="1781175"/>
            <a:ext cx="2540000" cy="1428750"/>
          </a:xfrm>
          <a:prstGeom prst="rect">
            <a:avLst/>
          </a:prstGeom>
        </p:spPr>
      </p:pic>
      <p:pic>
        <p:nvPicPr>
          <p:cNvPr id="6" name="Picture 5" descr="A picture containing bird, sitting, standing, white&#10;&#10;Description automatically generated">
            <a:extLst>
              <a:ext uri="{FF2B5EF4-FFF2-40B4-BE49-F238E27FC236}">
                <a16:creationId xmlns:a16="http://schemas.microsoft.com/office/drawing/2014/main" id="{B5675210-FC67-4279-BF39-1B8DF530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032" y="1781175"/>
            <a:ext cx="2539999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B1677-519D-4504-8356-1DE6B1EF3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36" y="1781175"/>
            <a:ext cx="2540000" cy="142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91A0A-B5A8-4392-AB68-61C830902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5" y="4329851"/>
            <a:ext cx="2540001" cy="1428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BF565-780F-4783-A152-AEF181169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032" y="4329851"/>
            <a:ext cx="2540000" cy="1428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6BB71-8B19-4DD2-8913-2F8F288D2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477" y="4329850"/>
            <a:ext cx="2540001" cy="1428751"/>
          </a:xfrm>
          <a:prstGeom prst="rect">
            <a:avLst/>
          </a:prstGeom>
        </p:spPr>
      </p:pic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6399" y="981264"/>
            <a:ext cx="8135937" cy="5744862"/>
          </a:xfrm>
        </p:spPr>
        <p:txBody>
          <a:bodyPr/>
          <a:lstStyle/>
          <a:p>
            <a:r>
              <a:rPr lang="en-US" sz="2400" dirty="0"/>
              <a:t>Original training dataset </a:t>
            </a:r>
            <a:endParaRPr lang="en-US" dirty="0"/>
          </a:p>
          <a:p>
            <a:r>
              <a:rPr lang="en-US" sz="2000" b="0" dirty="0"/>
              <a:t>Here are examples: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sz="2000" b="0" dirty="0"/>
              <a:t>There are totally </a:t>
            </a:r>
            <a:r>
              <a:rPr lang="de-DE" sz="2000" b="0" dirty="0"/>
              <a:t>22,500 images ( about 5000 per class) of </a:t>
            </a:r>
            <a:r>
              <a:rPr lang="de-DE" sz="2000" b="0" dirty="0">
                <a:solidFill>
                  <a:prstClr val="black"/>
                </a:solidFill>
              </a:rPr>
              <a:t>1280x720.</a:t>
            </a:r>
            <a:r>
              <a:rPr lang="de-DE" sz="2000" b="0" dirty="0"/>
              <a:t> </a:t>
            </a:r>
          </a:p>
          <a:p>
            <a:r>
              <a:rPr lang="en-US" sz="2000" b="0" dirty="0"/>
              <a:t>2,786 empty conveyer images.</a:t>
            </a:r>
          </a:p>
          <a:p>
            <a:r>
              <a:rPr lang="en-US" sz="2400" dirty="0"/>
              <a:t>Test dataset 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sz="2000" b="0" dirty="0"/>
              <a:t>Objects and illumination shift, more than one object in an image.</a:t>
            </a:r>
          </a:p>
          <a:p>
            <a:r>
              <a:rPr lang="en-US" sz="2000" b="0" dirty="0"/>
              <a:t>Totally 1,614 images in test dataset.</a:t>
            </a:r>
          </a:p>
        </p:txBody>
      </p:sp>
    </p:spTree>
    <p:extLst>
      <p:ext uri="{BB962C8B-B14F-4D97-AF65-F5344CB8AC3E}">
        <p14:creationId xmlns:p14="http://schemas.microsoft.com/office/powerpoint/2010/main" val="3340648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66918A-A511-4689-9B24-8A2ADE10EFFC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Data for training YOLO 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14"/>
              <p:cNvSpPr>
                <a:spLocks noGrp="1"/>
              </p:cNvSpPr>
              <p:nvPr>
                <p:ph idx="1"/>
              </p:nvPr>
            </p:nvSpPr>
            <p:spPr>
              <a:xfrm>
                <a:off x="626399" y="1071205"/>
                <a:ext cx="8135937" cy="5748598"/>
              </a:xfrm>
            </p:spPr>
            <p:txBody>
              <a:bodyPr/>
              <a:lstStyle/>
              <a:p>
                <a:r>
                  <a:rPr lang="en-US" sz="2400" dirty="0"/>
                  <a:t>Training datasets (20,000 images)</a:t>
                </a:r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𝑟𝑒𝑙𝑎𝑡𝑖𝑜𝑛</m:t>
                          </m:r>
                        </m:e>
                        <m:sup/>
                      </m:sSup>
                      <m:r>
                        <a:rPr lang="pt-BR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𝑜𝑣𝑒𝑟𝑎𝑙𝑙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𝑖𝑛𝑓𝑜</m:t>
                              </m:r>
                            </m:e>
                          </m:eqArr>
                        </m:e>
                        <m:sup/>
                      </m:sSup>
                      <m:r>
                        <a:rPr lang="pt-BR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15" name="Inhaltsplatzhalt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6399" y="1071205"/>
                <a:ext cx="8135937" cy="5748598"/>
              </a:xfrm>
              <a:blipFill>
                <a:blip r:embed="rId3"/>
                <a:stretch>
                  <a:fillRect l="-2324" t="-1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832282-5D0C-4B05-B8CD-27A105325646}"/>
              </a:ext>
            </a:extLst>
          </p:cNvPr>
          <p:cNvGrpSpPr/>
          <p:nvPr/>
        </p:nvGrpSpPr>
        <p:grpSpPr>
          <a:xfrm>
            <a:off x="1137069" y="2051747"/>
            <a:ext cx="2483108" cy="1467317"/>
            <a:chOff x="1137069" y="1709192"/>
            <a:chExt cx="2483108" cy="146731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63ED4D6-15C1-42D8-94BC-C35CA4375EF2}"/>
                </a:ext>
              </a:extLst>
            </p:cNvPr>
            <p:cNvSpPr/>
            <p:nvPr/>
          </p:nvSpPr>
          <p:spPr>
            <a:xfrm>
              <a:off x="1137069" y="2100184"/>
              <a:ext cx="971550" cy="1076325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16C6FE-2B79-4D9F-93AB-D967C387EAA7}"/>
                </a:ext>
              </a:extLst>
            </p:cNvPr>
            <p:cNvSpPr/>
            <p:nvPr/>
          </p:nvSpPr>
          <p:spPr>
            <a:xfrm>
              <a:off x="2273658" y="2100184"/>
              <a:ext cx="971550" cy="1076325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2E5975-6742-426E-9144-C45220046325}"/>
                </a:ext>
              </a:extLst>
            </p:cNvPr>
            <p:cNvSpPr txBox="1"/>
            <p:nvPr/>
          </p:nvSpPr>
          <p:spPr>
            <a:xfrm>
              <a:off x="1229402" y="1709192"/>
              <a:ext cx="2390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20,000 real images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DED397-E2D2-4ACC-A58A-D73516A3DF28}"/>
              </a:ext>
            </a:extLst>
          </p:cNvPr>
          <p:cNvGrpSpPr/>
          <p:nvPr/>
        </p:nvGrpSpPr>
        <p:grpSpPr>
          <a:xfrm>
            <a:off x="5382410" y="2020277"/>
            <a:ext cx="2484942" cy="1435094"/>
            <a:chOff x="1137069" y="1741415"/>
            <a:chExt cx="2484942" cy="143509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3DEB684-6998-41B2-8CDB-87FDC3DCB853}"/>
                </a:ext>
              </a:extLst>
            </p:cNvPr>
            <p:cNvSpPr/>
            <p:nvPr/>
          </p:nvSpPr>
          <p:spPr>
            <a:xfrm>
              <a:off x="1137069" y="2100184"/>
              <a:ext cx="971550" cy="107632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9C215C-E58E-4604-A8CE-5E338F42CE88}"/>
                </a:ext>
              </a:extLst>
            </p:cNvPr>
            <p:cNvSpPr/>
            <p:nvPr/>
          </p:nvSpPr>
          <p:spPr>
            <a:xfrm>
              <a:off x="2273658" y="2100184"/>
              <a:ext cx="971550" cy="107632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95FCC2-5F86-4D7D-B69F-435723694CA0}"/>
                </a:ext>
              </a:extLst>
            </p:cNvPr>
            <p:cNvSpPr txBox="1"/>
            <p:nvPr/>
          </p:nvSpPr>
          <p:spPr>
            <a:xfrm>
              <a:off x="1231236" y="1741415"/>
              <a:ext cx="2390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20,000 fake images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9664A3E-0F6C-413F-A743-3CAF31D1D4F2}"/>
              </a:ext>
            </a:extLst>
          </p:cNvPr>
          <p:cNvSpPr txBox="1"/>
          <p:nvPr/>
        </p:nvSpPr>
        <p:spPr>
          <a:xfrm>
            <a:off x="5323611" y="4863833"/>
            <a:ext cx="239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10k real images + 10k fake images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97CF833-D67E-485B-BCB9-7A65D156A988}"/>
              </a:ext>
            </a:extLst>
          </p:cNvPr>
          <p:cNvCxnSpPr/>
          <p:nvPr/>
        </p:nvCxnSpPr>
        <p:spPr>
          <a:xfrm>
            <a:off x="2529689" y="3691286"/>
            <a:ext cx="971550" cy="719278"/>
          </a:xfrm>
          <a:prstGeom prst="curvedConnector3">
            <a:avLst/>
          </a:prstGeom>
          <a:ln>
            <a:headEnd type="none" w="med" len="med"/>
            <a:tailEnd type="arrow" w="med" len="me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3A5A972F-9A94-41DC-A656-679FE089C0D7}"/>
              </a:ext>
            </a:extLst>
          </p:cNvPr>
          <p:cNvCxnSpPr/>
          <p:nvPr/>
        </p:nvCxnSpPr>
        <p:spPr>
          <a:xfrm rot="10800000" flipV="1">
            <a:off x="5414098" y="3638893"/>
            <a:ext cx="1104900" cy="780424"/>
          </a:xfrm>
          <a:prstGeom prst="curvedConnector3">
            <a:avLst/>
          </a:prstGeom>
          <a:ln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CC56BA4-C536-4D0B-91A7-13F506B4F9DF}"/>
              </a:ext>
            </a:extLst>
          </p:cNvPr>
          <p:cNvSpPr txBox="1"/>
          <p:nvPr/>
        </p:nvSpPr>
        <p:spPr>
          <a:xfrm>
            <a:off x="1327843" y="3850870"/>
            <a:ext cx="1326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randomly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8A3BA-B562-45E8-876B-7F697E30E8C2}"/>
              </a:ext>
            </a:extLst>
          </p:cNvPr>
          <p:cNvSpPr txBox="1"/>
          <p:nvPr/>
        </p:nvSpPr>
        <p:spPr>
          <a:xfrm>
            <a:off x="6388271" y="3829050"/>
            <a:ext cx="1326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randomly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A95D84-D6CB-430F-80E9-C49ACA9A08AB}"/>
              </a:ext>
            </a:extLst>
          </p:cNvPr>
          <p:cNvSpPr txBox="1"/>
          <p:nvPr/>
        </p:nvSpPr>
        <p:spPr>
          <a:xfrm>
            <a:off x="2583210" y="2736549"/>
            <a:ext cx="32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D9FE4B-31C8-4639-892D-BD0A2EAEB4B6}"/>
              </a:ext>
            </a:extLst>
          </p:cNvPr>
          <p:cNvSpPr txBox="1"/>
          <p:nvPr/>
        </p:nvSpPr>
        <p:spPr>
          <a:xfrm>
            <a:off x="5729543" y="2691657"/>
            <a:ext cx="40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A2F9FE-472C-454F-84B1-792E0CE45E56}"/>
              </a:ext>
            </a:extLst>
          </p:cNvPr>
          <p:cNvGrpSpPr/>
          <p:nvPr/>
        </p:nvGrpSpPr>
        <p:grpSpPr>
          <a:xfrm>
            <a:off x="3620177" y="3979438"/>
            <a:ext cx="1622364" cy="1578540"/>
            <a:chOff x="3327092" y="3979438"/>
            <a:chExt cx="1622364" cy="157854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A8CF141-60C0-40A1-B2EB-C2EF1F915DED}"/>
                </a:ext>
              </a:extLst>
            </p:cNvPr>
            <p:cNvGrpSpPr/>
            <p:nvPr/>
          </p:nvGrpSpPr>
          <p:grpSpPr>
            <a:xfrm>
              <a:off x="3327092" y="4459993"/>
              <a:ext cx="1622364" cy="1097985"/>
              <a:chOff x="1137069" y="2100184"/>
              <a:chExt cx="1622364" cy="1097985"/>
            </a:xfrm>
            <a:solidFill>
              <a:srgbClr val="92D050"/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444383E-F150-4756-9F80-4507B053150D}"/>
                  </a:ext>
                </a:extLst>
              </p:cNvPr>
              <p:cNvSpPr/>
              <p:nvPr/>
            </p:nvSpPr>
            <p:spPr>
              <a:xfrm>
                <a:off x="1137069" y="2100184"/>
                <a:ext cx="971550" cy="1076325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F72612A-12F2-47A1-904C-5D7C0B8A19BF}"/>
                  </a:ext>
                </a:extLst>
              </p:cNvPr>
              <p:cNvSpPr/>
              <p:nvPr/>
            </p:nvSpPr>
            <p:spPr>
              <a:xfrm>
                <a:off x="1787883" y="2121844"/>
                <a:ext cx="971550" cy="1076325"/>
              </a:xfrm>
              <a:prstGeom prst="ellipse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285AFB-171B-455D-9FCB-5C3FEF65AC9F}"/>
                </a:ext>
              </a:extLst>
            </p:cNvPr>
            <p:cNvSpPr/>
            <p:nvPr/>
          </p:nvSpPr>
          <p:spPr>
            <a:xfrm>
              <a:off x="3977906" y="4591444"/>
              <a:ext cx="285033" cy="813421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793B83-129C-4BEF-BB97-37F877146751}"/>
                </a:ext>
              </a:extLst>
            </p:cNvPr>
            <p:cNvSpPr txBox="1"/>
            <p:nvPr/>
          </p:nvSpPr>
          <p:spPr>
            <a:xfrm>
              <a:off x="3930872" y="4738297"/>
              <a:ext cx="402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ADA129-D07E-4128-87D9-284C89FB085D}"/>
                </a:ext>
              </a:extLst>
            </p:cNvPr>
            <p:cNvSpPr txBox="1"/>
            <p:nvPr/>
          </p:nvSpPr>
          <p:spPr>
            <a:xfrm>
              <a:off x="3718816" y="3979438"/>
              <a:ext cx="1088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Total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850B09-D938-4604-9367-5F01DBA42FFA}"/>
              </a:ext>
            </a:extLst>
          </p:cNvPr>
          <p:cNvCxnSpPr/>
          <p:nvPr/>
        </p:nvCxnSpPr>
        <p:spPr>
          <a:xfrm>
            <a:off x="3501239" y="2924175"/>
            <a:ext cx="17413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350F1E-BE4C-431C-88E0-A916582A0132}"/>
              </a:ext>
            </a:extLst>
          </p:cNvPr>
          <p:cNvSpPr txBox="1"/>
          <p:nvPr/>
        </p:nvSpPr>
        <p:spPr>
          <a:xfrm>
            <a:off x="3655812" y="2399857"/>
            <a:ext cx="1432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919685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C66918A-A511-4689-9B24-8A2ADE10EFFC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Data for training YOLO model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6399" y="1071205"/>
            <a:ext cx="8135937" cy="5748598"/>
          </a:xfrm>
        </p:spPr>
        <p:txBody>
          <a:bodyPr/>
          <a:lstStyle/>
          <a:p>
            <a:r>
              <a:rPr lang="en-US" sz="2400" dirty="0"/>
              <a:t>Training datasets (20,000 images)</a:t>
            </a:r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  <a:p>
            <a:endParaRPr lang="en-US" sz="2400" b="0" dirty="0"/>
          </a:p>
          <a:p>
            <a:r>
              <a:rPr lang="en-US" sz="2400" dirty="0"/>
              <a:t>Hints:</a:t>
            </a:r>
            <a:r>
              <a:rPr lang="en-US" sz="2400" b="0" dirty="0"/>
              <a:t> Relation represents the similarity between 10,000 real images and 10,000 generated images.</a:t>
            </a:r>
          </a:p>
          <a:p>
            <a:r>
              <a:rPr lang="en-US" sz="2400" b="0" dirty="0"/>
              <a:t>Control variables except for the training dataset.</a:t>
            </a:r>
          </a:p>
          <a:p>
            <a:r>
              <a:rPr lang="de-DE" sz="2400" b="0" dirty="0"/>
              <a:t>Batch size: 8, epochs: 15, learning rate: 1e-5.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FF19F8F-B5EC-447A-B616-35902878C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95859"/>
              </p:ext>
            </p:extLst>
          </p:nvPr>
        </p:nvGraphicFramePr>
        <p:xfrm>
          <a:off x="1054260" y="1654175"/>
          <a:ext cx="696579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158">
                  <a:extLst>
                    <a:ext uri="{9D8B030D-6E8A-4147-A177-3AD203B41FA5}">
                      <a16:colId xmlns:a16="http://schemas.microsoft.com/office/drawing/2014/main" val="1211394719"/>
                    </a:ext>
                  </a:extLst>
                </a:gridCol>
                <a:gridCol w="1393158">
                  <a:extLst>
                    <a:ext uri="{9D8B030D-6E8A-4147-A177-3AD203B41FA5}">
                      <a16:colId xmlns:a16="http://schemas.microsoft.com/office/drawing/2014/main" val="355940726"/>
                    </a:ext>
                  </a:extLst>
                </a:gridCol>
                <a:gridCol w="1393158">
                  <a:extLst>
                    <a:ext uri="{9D8B030D-6E8A-4147-A177-3AD203B41FA5}">
                      <a16:colId xmlns:a16="http://schemas.microsoft.com/office/drawing/2014/main" val="165521182"/>
                    </a:ext>
                  </a:extLst>
                </a:gridCol>
                <a:gridCol w="1393158">
                  <a:extLst>
                    <a:ext uri="{9D8B030D-6E8A-4147-A177-3AD203B41FA5}">
                      <a16:colId xmlns:a16="http://schemas.microsoft.com/office/drawing/2014/main" val="1369686641"/>
                    </a:ext>
                  </a:extLst>
                </a:gridCol>
                <a:gridCol w="1393158">
                  <a:extLst>
                    <a:ext uri="{9D8B030D-6E8A-4147-A177-3AD203B41FA5}">
                      <a16:colId xmlns:a16="http://schemas.microsoft.com/office/drawing/2014/main" val="1367456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Raw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Synthetic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Overall</a:t>
                      </a:r>
                    </a:p>
                    <a:p>
                      <a:pPr algn="ctr"/>
                      <a:r>
                        <a:rPr lang="en-US" dirty="0"/>
                        <a:t>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89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475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72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6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4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182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088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144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090193" y="2660076"/>
            <a:ext cx="8136000" cy="3416624"/>
          </a:xfrm>
        </p:spPr>
        <p:txBody>
          <a:bodyPr>
            <a:normAutofit/>
          </a:bodyPr>
          <a:lstStyle/>
          <a:p>
            <a:pPr>
              <a:lnSpc>
                <a:spcPts val="1900"/>
              </a:lnSpc>
            </a:pPr>
            <a:r>
              <a:rPr lang="de-DE" sz="2800" dirty="0"/>
              <a:t>Motivation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Methods for Augmentation 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Methods for Detection: YOLO V2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Evaluation and Results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Discussion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EA15DA-D153-4CCE-B1E1-B491776B8C3C}"/>
              </a:ext>
            </a:extLst>
          </p:cNvPr>
          <p:cNvSpPr/>
          <p:nvPr/>
        </p:nvSpPr>
        <p:spPr>
          <a:xfrm>
            <a:off x="349888" y="3998518"/>
            <a:ext cx="657546" cy="36987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A82D8-B059-473E-918F-922E546180CF}"/>
              </a:ext>
            </a:extLst>
          </p:cNvPr>
          <p:cNvSpPr txBox="1"/>
          <p:nvPr/>
        </p:nvSpPr>
        <p:spPr>
          <a:xfrm>
            <a:off x="627063" y="6388960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8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13138"/>
            <a:ext cx="8135937" cy="5295600"/>
          </a:xfrm>
        </p:spPr>
        <p:txBody>
          <a:bodyPr/>
          <a:lstStyle/>
          <a:p>
            <a:r>
              <a:rPr lang="en-US" sz="2400" dirty="0"/>
              <a:t>Qualitative (Ground Truth vs. Prediction)</a:t>
            </a:r>
            <a:endParaRPr lang="de-DE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36C1-556E-4656-895E-7695E6C84DB3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3DDFF9-6250-46D3-8B16-060DF57B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0" y="1793675"/>
            <a:ext cx="3838575" cy="2159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FAF986-7D25-482C-8337-BAA047685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362" y="1793674"/>
            <a:ext cx="3838575" cy="2159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D4B55A-58E9-4230-A1F8-2B52AE7BD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31" y="4302924"/>
            <a:ext cx="3911908" cy="2200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B4F19-9195-4BC5-8212-153F06F8A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62" y="4302924"/>
            <a:ext cx="3838575" cy="21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33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AF01AD-55E4-4BE5-B8E8-4337FB1D9996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Evaluation-Metrics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14"/>
              <p:cNvSpPr>
                <a:spLocks noGrp="1"/>
              </p:cNvSpPr>
              <p:nvPr>
                <p:ph idx="1"/>
              </p:nvPr>
            </p:nvSpPr>
            <p:spPr>
              <a:xfrm>
                <a:off x="626399" y="1140855"/>
                <a:ext cx="8298526" cy="5678948"/>
              </a:xfrm>
            </p:spPr>
            <p:txBody>
              <a:bodyPr/>
              <a:lstStyle/>
              <a:p>
                <a:r>
                  <a:rPr lang="en-US" sz="2000" dirty="0"/>
                  <a:t>IoU (intersection over union)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Precision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𝒑𝒓𝒆𝒄𝒊𝒔𝒊𝒐𝒏</m:t>
                          </m:r>
                        </m:e>
                        <m:sup/>
                      </m:sSup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𝑭𝑷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Recall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𝒓𝒆𝒄𝒂𝒍𝒍</m:t>
                          </m:r>
                        </m:e>
                        <m:sup/>
                      </m:sSup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000" dirty="0"/>
                  <a:t>Accuracy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𝒂𝒄𝒄𝒖𝒓𝒂𝒄𝒚</m:t>
                          </m:r>
                        </m:e>
                        <m:sup/>
                      </m:sSup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𝑭𝑵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𝑭𝑷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de-DE" sz="2000" dirty="0"/>
                  <a:t>Hints</a:t>
                </a:r>
                <a:r>
                  <a:rPr lang="de-DE" sz="2000" b="0" dirty="0"/>
                  <a:t>: For each ground truth, if IoU &gt; 0.5 and make correct classification, it can be treated as TP. Otherwise, it is thrown in FN. The remaining predictions are FP.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15" name="Inhaltsplatzhalt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6399" y="1140855"/>
                <a:ext cx="8298526" cy="5678948"/>
              </a:xfrm>
              <a:blipFill>
                <a:blip r:embed="rId5"/>
                <a:stretch>
                  <a:fillRect l="-1910" t="-1288" r="-1470" b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7DCBA3F-4E3D-4802-A255-B1D4E2720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34049"/>
              </p:ext>
            </p:extLst>
          </p:nvPr>
        </p:nvGraphicFramePr>
        <p:xfrm>
          <a:off x="3993280" y="1782745"/>
          <a:ext cx="4695824" cy="1170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475">
                  <a:extLst>
                    <a:ext uri="{9D8B030D-6E8A-4147-A177-3AD203B41FA5}">
                      <a16:colId xmlns:a16="http://schemas.microsoft.com/office/drawing/2014/main" val="4216000871"/>
                    </a:ext>
                  </a:extLst>
                </a:gridCol>
                <a:gridCol w="1543475">
                  <a:extLst>
                    <a:ext uri="{9D8B030D-6E8A-4147-A177-3AD203B41FA5}">
                      <a16:colId xmlns:a16="http://schemas.microsoft.com/office/drawing/2014/main" val="3849429392"/>
                    </a:ext>
                  </a:extLst>
                </a:gridCol>
                <a:gridCol w="1608874">
                  <a:extLst>
                    <a:ext uri="{9D8B030D-6E8A-4147-A177-3AD203B41FA5}">
                      <a16:colId xmlns:a16="http://schemas.microsoft.com/office/drawing/2014/main" val="1056194761"/>
                    </a:ext>
                  </a:extLst>
                </a:gridCol>
              </a:tblGrid>
              <a:tr h="4285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33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75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51463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9A4BD9A-9159-4AC0-BE05-65AFA24E9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069" y="1678994"/>
            <a:ext cx="2536467" cy="12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85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AF01AD-55E4-4BE5-B8E8-4337FB1D9996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Evaluation-Metrics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14"/>
              <p:cNvSpPr>
                <a:spLocks noGrp="1"/>
              </p:cNvSpPr>
              <p:nvPr>
                <p:ph idx="1"/>
              </p:nvPr>
            </p:nvSpPr>
            <p:spPr>
              <a:xfrm>
                <a:off x="617285" y="1064655"/>
                <a:ext cx="8298526" cy="5678948"/>
              </a:xfrm>
            </p:spPr>
            <p:txBody>
              <a:bodyPr/>
              <a:lstStyle/>
              <a:p>
                <a:r>
                  <a:rPr lang="en-US" sz="2000" dirty="0"/>
                  <a:t>IoU (intersection over union)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Accuracy of Classification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𝒂𝒄𝒄𝒖𝒓𝒂𝒄𝒚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𝒄𝒍𝒂𝒔𝒔𝒊𝒇𝒊𝒄𝒂𝒕𝒊𝒐𝒏</m:t>
                          </m:r>
                        </m:e>
                        <m:sup/>
                      </m:sSup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de-DE" sz="2000" dirty="0"/>
                  <a:t>Hints</a:t>
                </a:r>
                <a:r>
                  <a:rPr lang="de-DE" sz="2000" b="0" dirty="0"/>
                  <a:t>: For each ground truth, if IoU &gt; 0.3 and make correct classification, it can be treated as TP. Otherwise, it is thrown in FN.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Accuracy of Detection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𝒂𝒄𝒄𝒖𝒓𝒂𝒄𝒚</m:t>
                          </m:r>
                          <m:r>
                            <a:rPr lang="en-US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𝒅𝒆𝒕𝒆𝒄𝒕𝒊𝒐𝒏</m:t>
                          </m:r>
                        </m:e>
                        <m:sup/>
                      </m:sSup>
                      <m:r>
                        <a:rPr lang="pt-BR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𝑻𝑷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𝑻𝑷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𝑭𝑵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𝑭𝑷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de-DE" sz="2000" dirty="0"/>
                  <a:t>Hints</a:t>
                </a:r>
                <a:r>
                  <a:rPr lang="de-DE" sz="2000" b="0" dirty="0"/>
                  <a:t>: For each ground truth, if IoU &gt; 0.5, it can be treated as TP. Otherwise it is thrown in FN. The remaining predictions are FP.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15" name="Inhaltsplatzhalt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85" y="1064655"/>
                <a:ext cx="8298526" cy="5678948"/>
              </a:xfrm>
              <a:blipFill>
                <a:blip r:embed="rId5"/>
                <a:stretch>
                  <a:fillRect l="-1836" t="-1289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C7DCBA3F-4E3D-4802-A255-B1D4E2720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879290"/>
              </p:ext>
            </p:extLst>
          </p:nvPr>
        </p:nvGraphicFramePr>
        <p:xfrm>
          <a:off x="3993280" y="1611952"/>
          <a:ext cx="4695824" cy="1170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475">
                  <a:extLst>
                    <a:ext uri="{9D8B030D-6E8A-4147-A177-3AD203B41FA5}">
                      <a16:colId xmlns:a16="http://schemas.microsoft.com/office/drawing/2014/main" val="4216000871"/>
                    </a:ext>
                  </a:extLst>
                </a:gridCol>
                <a:gridCol w="1543475">
                  <a:extLst>
                    <a:ext uri="{9D8B030D-6E8A-4147-A177-3AD203B41FA5}">
                      <a16:colId xmlns:a16="http://schemas.microsoft.com/office/drawing/2014/main" val="3849429392"/>
                    </a:ext>
                  </a:extLst>
                </a:gridCol>
                <a:gridCol w="1608874">
                  <a:extLst>
                    <a:ext uri="{9D8B030D-6E8A-4147-A177-3AD203B41FA5}">
                      <a16:colId xmlns:a16="http://schemas.microsoft.com/office/drawing/2014/main" val="1056194761"/>
                    </a:ext>
                  </a:extLst>
                </a:gridCol>
              </a:tblGrid>
              <a:tr h="42856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33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75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51463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9A4BD9A-9159-4AC0-BE05-65AFA24E9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069" y="1564694"/>
            <a:ext cx="2536467" cy="12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8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AF01AD-55E4-4BE5-B8E8-4337FB1D9996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Evaluation-Metrics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6399" y="1140855"/>
            <a:ext cx="8298526" cy="5678948"/>
          </a:xfrm>
        </p:spPr>
        <p:txBody>
          <a:bodyPr/>
          <a:lstStyle/>
          <a:p>
            <a:r>
              <a:rPr lang="en-US" sz="2000" dirty="0"/>
              <a:t>Average Precision</a:t>
            </a:r>
          </a:p>
          <a:p>
            <a:r>
              <a:rPr lang="en-US" sz="2000" b="0" dirty="0"/>
              <a:t>We need to draw the Precision/Recall curve(PC curve) first, which  is plotted by calculating the precision and recall values of the accumulated TP detections. 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sz="2000" b="0" dirty="0"/>
              <a:t>For this, we need to order the detections by their confidences, and then plot the precision and recall values we have.</a:t>
            </a:r>
          </a:p>
          <a:p>
            <a:endParaRPr lang="en-US" sz="2000" b="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A6572601-9777-4B22-AA70-9F33498D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91" y="2731798"/>
            <a:ext cx="29813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4"/>
            <a:extLst>
              <a:ext uri="{FF2B5EF4-FFF2-40B4-BE49-F238E27FC236}">
                <a16:creationId xmlns:a16="http://schemas.microsoft.com/office/drawing/2014/main" id="{34494171-35CA-4258-9591-591A8B93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91" y="3429000"/>
            <a:ext cx="30289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61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790E45E-D198-4086-9538-38D867D9E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140855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F01AD-55E4-4BE5-B8E8-4337FB1D9996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Evaluation-Metrics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6399" y="1140855"/>
            <a:ext cx="8298526" cy="5678948"/>
          </a:xfrm>
        </p:spPr>
        <p:txBody>
          <a:bodyPr/>
          <a:lstStyle/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sz="2000" b="0" dirty="0"/>
              <a:t>There are two different ways to measure the interpolated average precision: 11-point interpolation and interpolating all points.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2054" name="Picture 6">
            <a:hlinkClick r:id="rId3"/>
            <a:extLst>
              <a:ext uri="{FF2B5EF4-FFF2-40B4-BE49-F238E27FC236}">
                <a16:creationId xmlns:a16="http://schemas.microsoft.com/office/drawing/2014/main" id="{73C55D25-E621-42CD-94A7-5FD72C107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616631"/>
            <a:ext cx="20574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0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090193" y="2464867"/>
            <a:ext cx="8136000" cy="3416624"/>
          </a:xfrm>
        </p:spPr>
        <p:txBody>
          <a:bodyPr>
            <a:normAutofit/>
          </a:bodyPr>
          <a:lstStyle/>
          <a:p>
            <a:pPr>
              <a:lnSpc>
                <a:spcPts val="2600"/>
              </a:lnSpc>
            </a:pPr>
            <a:r>
              <a:rPr lang="de-DE" sz="2800" dirty="0"/>
              <a:t>Motivation</a:t>
            </a:r>
            <a:br>
              <a:rPr lang="de-DE" sz="2800" dirty="0"/>
            </a:br>
            <a:br>
              <a:rPr lang="de-DE" sz="2800" b="0" dirty="0"/>
            </a:br>
            <a:r>
              <a:rPr lang="de-DE" sz="2800" b="0" dirty="0"/>
              <a:t>	Industrial Background</a:t>
            </a:r>
            <a:br>
              <a:rPr lang="de-DE" sz="2800" b="0" dirty="0"/>
            </a:br>
            <a:br>
              <a:rPr lang="de-DE" sz="2800" b="0" dirty="0"/>
            </a:br>
            <a:r>
              <a:rPr lang="de-DE" sz="2800" b="0" dirty="0"/>
              <a:t>	Related work :</a:t>
            </a:r>
            <a:br>
              <a:rPr lang="de-DE" sz="2800" b="0" dirty="0"/>
            </a:br>
            <a:r>
              <a:rPr lang="de-DE" sz="2800" b="0" dirty="0"/>
              <a:t>		Object detection in general</a:t>
            </a:r>
            <a:br>
              <a:rPr lang="de-DE" sz="2800" b="0" dirty="0"/>
            </a:br>
            <a:r>
              <a:rPr lang="de-DE" sz="2800" b="0" dirty="0"/>
              <a:t>		Generic data augmentation </a:t>
            </a:r>
            <a:br>
              <a:rPr lang="de-DE" sz="2800" b="0" dirty="0"/>
            </a:br>
            <a:br>
              <a:rPr lang="de-DE" sz="2800" b="0" dirty="0"/>
            </a:br>
            <a:r>
              <a:rPr lang="de-DE" sz="2800" b="0" dirty="0"/>
              <a:t>	Questions</a:t>
            </a:r>
            <a:br>
              <a:rPr lang="de-DE" sz="2800" b="0" dirty="0"/>
            </a:br>
            <a:r>
              <a:rPr lang="de-DE" sz="2800" b="0" dirty="0"/>
              <a:t>	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EA15DA-D153-4CCE-B1E1-B491776B8C3C}"/>
              </a:ext>
            </a:extLst>
          </p:cNvPr>
          <p:cNvSpPr/>
          <p:nvPr/>
        </p:nvSpPr>
        <p:spPr>
          <a:xfrm>
            <a:off x="761420" y="3066836"/>
            <a:ext cx="657546" cy="36987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81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0EADB-985D-4B17-BC7B-4A8E0ACB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99" y="1200212"/>
            <a:ext cx="7631777" cy="5451270"/>
          </a:xfrm>
          <a:prstGeom prst="rect">
            <a:avLst/>
          </a:prstGeom>
        </p:spPr>
      </p:pic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6399" y="1052155"/>
            <a:ext cx="8135937" cy="5295600"/>
          </a:xfrm>
        </p:spPr>
        <p:txBody>
          <a:bodyPr/>
          <a:lstStyle/>
          <a:p>
            <a:r>
              <a:rPr lang="de-DE" sz="2400" dirty="0"/>
              <a:t>Quantitive</a:t>
            </a: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302F7-DAF1-4673-B58D-CBFBE5CD3182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76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Discussion</a:t>
            </a:r>
            <a:br>
              <a:rPr lang="en-US" dirty="0"/>
            </a:br>
            <a:br>
              <a:rPr lang="en-US" dirty="0"/>
            </a:b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80242"/>
            <a:ext cx="8135937" cy="52956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Apparently, the variance of objects instead of the whole input can improve the performance of object detection and classification to some extent.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However, this improvement is limited.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When we only rely on the synthetic images, the performance degrades.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If we keep the proportion of </a:t>
            </a:r>
          </a:p>
          <a:p>
            <a:r>
              <a:rPr lang="en-US" sz="2000" b="0" dirty="0"/>
              <a:t>     fake images as 50% and alter</a:t>
            </a:r>
          </a:p>
          <a:p>
            <a:r>
              <a:rPr lang="en-US" sz="2000" b="0" dirty="0"/>
              <a:t>     the volume of overall information </a:t>
            </a:r>
          </a:p>
          <a:p>
            <a:r>
              <a:rPr lang="en-US" sz="2000" b="0" dirty="0"/>
              <a:t>     of training dataset, thus we can </a:t>
            </a:r>
          </a:p>
          <a:p>
            <a:r>
              <a:rPr lang="en-US" sz="2000" b="0" dirty="0"/>
              <a:t>     obtain a better or worse trained </a:t>
            </a:r>
          </a:p>
          <a:p>
            <a:r>
              <a:rPr lang="en-US" sz="2000" b="0" dirty="0"/>
              <a:t>     model, comparing to the baseline</a:t>
            </a:r>
          </a:p>
          <a:p>
            <a:r>
              <a:rPr lang="en-US" sz="2000" b="0" dirty="0"/>
              <a:t>     model.</a:t>
            </a:r>
          </a:p>
          <a:p>
            <a:endParaRPr lang="en-US" sz="2000" b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88327-9D69-4949-A05C-3BB64E71E801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8E9E7-B376-4256-9361-EEE180DF9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58" t="50853" r="7610" b="6056"/>
          <a:stretch/>
        </p:blipFill>
        <p:spPr>
          <a:xfrm>
            <a:off x="4876137" y="3326580"/>
            <a:ext cx="3886200" cy="286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27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Discussion</a:t>
            </a:r>
            <a:br>
              <a:rPr lang="en-US" dirty="0"/>
            </a:br>
            <a:br>
              <a:rPr lang="en-US" dirty="0"/>
            </a:b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80242"/>
            <a:ext cx="8135937" cy="52956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From the graphs below, the volume of overall information has an implicit influence on performance.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When it comes to 100%, then the model has almost the same performance as the 20,000 real images model. However, when it is 50%, the performance becomes worse.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So, the best volume of overall information should range between 50% and 100%. </a:t>
            </a:r>
          </a:p>
          <a:p>
            <a:endParaRPr lang="en-US" sz="2000" b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88327-9D69-4949-A05C-3BB64E71E801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56254-532E-44A6-B82B-9AE62833B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58" t="50853" r="7610" b="6056"/>
          <a:stretch/>
        </p:blipFill>
        <p:spPr>
          <a:xfrm>
            <a:off x="4761924" y="3609591"/>
            <a:ext cx="3886200" cy="2866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C9F0A7-2AFC-4B51-9F17-8928F158F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27" t="8156" r="7806" b="49223"/>
          <a:stretch/>
        </p:blipFill>
        <p:spPr>
          <a:xfrm>
            <a:off x="769502" y="3562505"/>
            <a:ext cx="3886200" cy="28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6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888327-9D69-4949-A05C-3BB64E71E801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3C5667-C697-4D1E-86CA-AFFC1F63B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7" t="8958" r="9097" b="7708"/>
          <a:stretch/>
        </p:blipFill>
        <p:spPr>
          <a:xfrm>
            <a:off x="1743753" y="3200399"/>
            <a:ext cx="4939846" cy="3543203"/>
          </a:xfrm>
          <a:prstGeom prst="rect">
            <a:avLst/>
          </a:prstGeom>
        </p:spPr>
      </p:pic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Discussion</a:t>
            </a:r>
            <a:br>
              <a:rPr lang="en-US" dirty="0"/>
            </a:br>
            <a:br>
              <a:rPr lang="en-US" dirty="0"/>
            </a:b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80242"/>
            <a:ext cx="8135937" cy="52956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In addition, the effects of this method on object detection and object classification are different.  It seems that this augmentation method focuses more on improving the accuracy of detection.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In this case, we can see that generally, YOLO performs well in object classification. While there is still a large space for object detection.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051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Discussion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80242"/>
            <a:ext cx="8259762" cy="5295600"/>
          </a:xfrm>
        </p:spPr>
        <p:txBody>
          <a:bodyPr/>
          <a:lstStyle/>
          <a:p>
            <a:r>
              <a:rPr lang="en-US" sz="2400" dirty="0"/>
              <a:t>Classic Augmentation vs. GAN and thresholding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Pros : 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         1.  Easy to get the accurate information of bounding box in synthetic  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              images.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              That is important for annotation files and an essential part of    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              training dataset for YOLO detection.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         2.  No cracked patterns and do not lose any information of original      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              objects.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Cons: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          1.  Non-realistic patterns, prone to take the raw background 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               and the object as a whole. 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          2.  Increase the impact of shift between the training dataset and </a:t>
            </a:r>
          </a:p>
          <a:p>
            <a:pPr lvl="0"/>
            <a:r>
              <a:rPr lang="en-US" sz="2000" b="0" dirty="0">
                <a:solidFill>
                  <a:prstClr val="black"/>
                </a:solidFill>
              </a:rPr>
              <a:t>               test dataset.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9F3B1-1D2B-4C52-9FEA-378E5E090DB2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5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 Future Work</a:t>
            </a:r>
            <a:br>
              <a:rPr lang="en-US" dirty="0"/>
            </a:b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80242"/>
            <a:ext cx="8135937" cy="5295600"/>
          </a:xfrm>
        </p:spPr>
        <p:txBody>
          <a:bodyPr/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prstClr val="black"/>
                </a:solidFill>
              </a:rPr>
              <a:t>Considering the shifts between raw training data and test data, we need to add the number and type of experimental training datasets.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prstClr val="black"/>
                </a:solidFill>
              </a:rPr>
              <a:t>For example, we can fix the volume of overall information, and then change the proportion of fake images in the training data and to see how it influences the performance.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prstClr val="black"/>
                </a:solidFill>
              </a:rPr>
              <a:t>We can also try other augmentation methods, such as adding removal of background or adding scaling of objects.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prstClr val="black"/>
                </a:solidFill>
              </a:rPr>
              <a:t>Besides, GAN generates more realistic</a:t>
            </a:r>
            <a:r>
              <a:rPr lang="de-DE" sz="2000" b="0" dirty="0">
                <a:solidFill>
                  <a:prstClr val="black"/>
                </a:solidFill>
              </a:rPr>
              <a:t> </a:t>
            </a:r>
            <a:r>
              <a:rPr lang="en-US" sz="2000" b="0" dirty="0">
                <a:solidFill>
                  <a:prstClr val="black"/>
                </a:solidFill>
              </a:rPr>
              <a:t>images, which means it creates more kinds of patterns of objects different from those in the original training dataset. Therefore it is promising to increase the accuracy rate of detection.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25916-D5E0-4415-AE0A-7CD994519DFC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97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Reference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80242"/>
            <a:ext cx="8259762" cy="5295600"/>
          </a:xfrm>
        </p:spPr>
        <p:txBody>
          <a:bodyPr/>
          <a:lstStyle/>
          <a:p>
            <a:pPr lvl="0"/>
            <a:r>
              <a:rPr lang="de-DE" sz="1800" b="0" dirty="0">
                <a:solidFill>
                  <a:prstClr val="black"/>
                </a:solidFill>
              </a:rPr>
              <a:t>M. Frid-Adar, E. Klang, M. Amitai, J. Goldberger and H. Greenspan, "</a:t>
            </a:r>
            <a:r>
              <a:rPr lang="de-DE" sz="1800" b="0" i="1" dirty="0">
                <a:solidFill>
                  <a:prstClr val="black"/>
                </a:solidFill>
              </a:rPr>
              <a:t>Synthetic data augmentation using GAN for improved liver lesion classification," </a:t>
            </a:r>
          </a:p>
          <a:p>
            <a:pPr lvl="0"/>
            <a:r>
              <a:rPr lang="de-DE" sz="1800" b="0" dirty="0">
                <a:solidFill>
                  <a:prstClr val="black"/>
                </a:solidFill>
              </a:rPr>
              <a:t>2018 IEEE 15th International Symposium on Biomedical Imaging (ISBI 2018), Washington, DC, 2018, pp. 289-293.</a:t>
            </a:r>
          </a:p>
          <a:p>
            <a:pPr lvl="0"/>
            <a:r>
              <a:rPr lang="en-US" sz="18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http://ieeexplore.ieee.org/stamp/stamp.jsp?tp=&amp;arnumber=8363576&amp;isnumber=8363198</a:t>
            </a: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de-DE" sz="1800" b="0" dirty="0">
                <a:solidFill>
                  <a:prstClr val="black"/>
                </a:solidFill>
              </a:rPr>
              <a:t>J. Redmon, A. Farhadi, </a:t>
            </a:r>
            <a:r>
              <a:rPr lang="de-DE" sz="1800" b="0" i="1" dirty="0">
                <a:solidFill>
                  <a:prstClr val="black"/>
                </a:solidFill>
              </a:rPr>
              <a:t>“YOLO9000: Better, Faster, Stronger“.</a:t>
            </a:r>
          </a:p>
          <a:p>
            <a:pPr lvl="0"/>
            <a:r>
              <a:rPr lang="en-US" sz="1800" b="0" dirty="0">
                <a:hlinkClick r:id="rId3"/>
              </a:rPr>
              <a:t>https://arxiv.org/abs/1612.08242</a:t>
            </a:r>
            <a:endParaRPr lang="en-US" sz="1800" b="0" dirty="0"/>
          </a:p>
          <a:p>
            <a:pPr lvl="0"/>
            <a:r>
              <a:rPr lang="en-US" sz="1800" b="0" dirty="0">
                <a:solidFill>
                  <a:prstClr val="black"/>
                </a:solidFill>
              </a:rPr>
              <a:t>Metrics for object detection: Average Precision</a:t>
            </a:r>
          </a:p>
          <a:p>
            <a:pPr lvl="0"/>
            <a:r>
              <a:rPr lang="en-US" sz="1800" b="0" dirty="0">
                <a:hlinkClick r:id="rId4"/>
              </a:rPr>
              <a:t>https://github.com/rafaelpadilla/Object-Detection-Metrics#average-precision</a:t>
            </a:r>
            <a:endParaRPr lang="en-US" sz="1800" b="0" dirty="0"/>
          </a:p>
          <a:p>
            <a:pPr lvl="0"/>
            <a:r>
              <a:rPr lang="en-US" sz="1800" b="0" dirty="0">
                <a:solidFill>
                  <a:prstClr val="black"/>
                </a:solidFill>
              </a:rPr>
              <a:t>Darknet of YOLO</a:t>
            </a:r>
          </a:p>
          <a:p>
            <a:pPr lvl="0"/>
            <a:r>
              <a:rPr lang="en-US" sz="1800" b="0" dirty="0">
                <a:hlinkClick r:id="rId5"/>
              </a:rPr>
              <a:t>https://github.com/thtrieu/darkflow</a:t>
            </a:r>
            <a:endParaRPr lang="de-DE" sz="1800" b="0" i="1" dirty="0">
              <a:solidFill>
                <a:prstClr val="black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9F3B1-1D2B-4C52-9FEA-378E5E090DB2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64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80242"/>
            <a:ext cx="8259762" cy="5295600"/>
          </a:xfrm>
        </p:spPr>
        <p:txBody>
          <a:bodyPr/>
          <a:lstStyle/>
          <a:p>
            <a:pPr lvl="0"/>
            <a:endParaRPr lang="de-DE" sz="2000" b="0" i="1" dirty="0">
              <a:solidFill>
                <a:prstClr val="black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9F3B1-1D2B-4C52-9FEA-378E5E090DB2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6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CDAB5-94B7-48D5-93BE-0D94BC18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68" y="1716133"/>
            <a:ext cx="5112013" cy="2133710"/>
          </a:xfrm>
          <a:prstGeom prst="rect">
            <a:avLst/>
          </a:prstGeom>
        </p:spPr>
      </p:pic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320400"/>
            <a:ext cx="8135937" cy="360362"/>
          </a:xfrm>
        </p:spPr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A Real-Time RGB-based sorting system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Detect objects on the conveyer</a:t>
            </a:r>
          </a:p>
          <a:p>
            <a:r>
              <a:rPr lang="de-DE" sz="2000" b="0" dirty="0"/>
              <a:t>4 classes: candies, heads, screws, and legos.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E832B8-0129-4710-9D5F-AF7E4DD53345}"/>
              </a:ext>
            </a:extLst>
          </p:cNvPr>
          <p:cNvGrpSpPr/>
          <p:nvPr/>
        </p:nvGrpSpPr>
        <p:grpSpPr>
          <a:xfrm>
            <a:off x="5516730" y="3615064"/>
            <a:ext cx="3092764" cy="2750027"/>
            <a:chOff x="863029" y="2995572"/>
            <a:chExt cx="3092764" cy="27500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B34EAE5-4193-48D3-A734-C0C4B2CB5C74}"/>
                </a:ext>
              </a:extLst>
            </p:cNvPr>
            <p:cNvGrpSpPr/>
            <p:nvPr/>
          </p:nvGrpSpPr>
          <p:grpSpPr>
            <a:xfrm>
              <a:off x="863029" y="2995572"/>
              <a:ext cx="3092764" cy="2750027"/>
              <a:chOff x="863029" y="2995572"/>
              <a:chExt cx="3092764" cy="275002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1DF04E-861D-48E4-8766-1266C4A0D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736" y="3010328"/>
                <a:ext cx="2662548" cy="2466993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69936E2-E603-4DEE-B009-0B8998246ECA}"/>
                  </a:ext>
                </a:extLst>
              </p:cNvPr>
              <p:cNvSpPr/>
              <p:nvPr/>
            </p:nvSpPr>
            <p:spPr>
              <a:xfrm>
                <a:off x="863029" y="5381627"/>
                <a:ext cx="277402" cy="36397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7A08A6-46B6-441D-8A1D-02985DFC04C5}"/>
                  </a:ext>
                </a:extLst>
              </p:cNvPr>
              <p:cNvSpPr/>
              <p:nvPr/>
            </p:nvSpPr>
            <p:spPr>
              <a:xfrm>
                <a:off x="3678391" y="2995572"/>
                <a:ext cx="277402" cy="36397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E8DD13-2A5B-4B5D-9989-704CBDBBDC1D}"/>
                </a:ext>
              </a:extLst>
            </p:cNvPr>
            <p:cNvSpPr/>
            <p:nvPr/>
          </p:nvSpPr>
          <p:spPr>
            <a:xfrm>
              <a:off x="3429882" y="5350625"/>
              <a:ext cx="277402" cy="36397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E6B67-3333-43E7-87DA-D619F9903F8C}"/>
              </a:ext>
            </a:extLst>
          </p:cNvPr>
          <p:cNvSpPr/>
          <p:nvPr/>
        </p:nvSpPr>
        <p:spPr>
          <a:xfrm>
            <a:off x="644114" y="6471791"/>
            <a:ext cx="698966" cy="3492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19.11.2019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9940C9-42B2-494C-B642-2FBF185738D7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30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Pictures taken from the RGB sorting system</a:t>
            </a:r>
          </a:p>
          <a:p>
            <a:r>
              <a:rPr lang="de-DE" sz="2000" b="0" dirty="0"/>
              <a:t>under different levels of ilumination have similar background.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E6B67-3333-43E7-87DA-D619F9903F8C}"/>
              </a:ext>
            </a:extLst>
          </p:cNvPr>
          <p:cNvSpPr/>
          <p:nvPr/>
        </p:nvSpPr>
        <p:spPr>
          <a:xfrm>
            <a:off x="644114" y="6471791"/>
            <a:ext cx="698966" cy="3492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19.11.2019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F4401-DDA3-4C93-A416-21D4400286BF}"/>
              </a:ext>
            </a:extLst>
          </p:cNvPr>
          <p:cNvGrpSpPr/>
          <p:nvPr/>
        </p:nvGrpSpPr>
        <p:grpSpPr>
          <a:xfrm>
            <a:off x="1425273" y="2104841"/>
            <a:ext cx="5983720" cy="3647478"/>
            <a:chOff x="1580142" y="2396072"/>
            <a:chExt cx="5983720" cy="36474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A8A5A5-83C2-4123-A8C0-A3808C772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5388643" y="4819989"/>
              <a:ext cx="2175219" cy="122356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1EE276D-ABFF-4BD7-90A8-8B85EEDC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8643" y="3002968"/>
              <a:ext cx="2175219" cy="12235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D3A69C-755A-4576-8080-5C3850C28397}"/>
                </a:ext>
              </a:extLst>
            </p:cNvPr>
            <p:cNvSpPr txBox="1"/>
            <p:nvPr/>
          </p:nvSpPr>
          <p:spPr>
            <a:xfrm>
              <a:off x="2158783" y="4305406"/>
              <a:ext cx="1294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Lego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B3E314-03A1-479A-B694-AF6DC4319183}"/>
                </a:ext>
              </a:extLst>
            </p:cNvPr>
            <p:cNvSpPr txBox="1"/>
            <p:nvPr/>
          </p:nvSpPr>
          <p:spPr>
            <a:xfrm>
              <a:off x="5964622" y="2443637"/>
              <a:ext cx="1294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Screw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501CDB-1677-4BA0-A606-685D86C5C544}"/>
                </a:ext>
              </a:extLst>
            </p:cNvPr>
            <p:cNvSpPr txBox="1"/>
            <p:nvPr/>
          </p:nvSpPr>
          <p:spPr>
            <a:xfrm>
              <a:off x="2167847" y="2396072"/>
              <a:ext cx="1294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Candy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D4319D2-CEF8-4205-BA9D-C379C5389231}"/>
                </a:ext>
              </a:extLst>
            </p:cNvPr>
            <p:cNvSpPr txBox="1"/>
            <p:nvPr/>
          </p:nvSpPr>
          <p:spPr>
            <a:xfrm>
              <a:off x="5971363" y="4294534"/>
              <a:ext cx="1294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Head</a:t>
              </a:r>
              <a:endParaRPr lang="en-US" dirty="0"/>
            </a:p>
          </p:txBody>
        </p:sp>
        <p:pic>
          <p:nvPicPr>
            <p:cNvPr id="9" name="Picture 8" descr="A picture containing glass, food, holding, train&#10;&#10;Description automatically generated">
              <a:extLst>
                <a:ext uri="{FF2B5EF4-FFF2-40B4-BE49-F238E27FC236}">
                  <a16:creationId xmlns:a16="http://schemas.microsoft.com/office/drawing/2014/main" id="{43492BB3-F81C-4538-9A13-432643A4B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0142" y="3002969"/>
              <a:ext cx="2175220" cy="1223561"/>
            </a:xfrm>
            <a:prstGeom prst="rect">
              <a:avLst/>
            </a:prstGeom>
          </p:spPr>
        </p:pic>
        <p:pic>
          <p:nvPicPr>
            <p:cNvPr id="13" name="Picture 12" descr="A blurry image of a glass&#10;&#10;Description automatically generated">
              <a:extLst>
                <a:ext uri="{FF2B5EF4-FFF2-40B4-BE49-F238E27FC236}">
                  <a16:creationId xmlns:a16="http://schemas.microsoft.com/office/drawing/2014/main" id="{ABC62CEE-DFA4-4954-B028-005A8322A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0142" y="4819989"/>
              <a:ext cx="2175220" cy="122356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5B1FD22-2250-45FD-BEE5-E19955AD39B4}"/>
              </a:ext>
            </a:extLst>
          </p:cNvPr>
          <p:cNvSpPr txBox="1"/>
          <p:nvPr/>
        </p:nvSpPr>
        <p:spPr>
          <a:xfrm>
            <a:off x="627063" y="6388960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9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090193" y="2464867"/>
            <a:ext cx="8136000" cy="3416624"/>
          </a:xfrm>
        </p:spPr>
        <p:txBody>
          <a:bodyPr>
            <a:normAutofit/>
          </a:bodyPr>
          <a:lstStyle/>
          <a:p>
            <a:pPr>
              <a:lnSpc>
                <a:spcPts val="2600"/>
              </a:lnSpc>
            </a:pPr>
            <a:r>
              <a:rPr lang="de-DE" sz="2800" dirty="0"/>
              <a:t>Motivation</a:t>
            </a:r>
            <a:br>
              <a:rPr lang="de-DE" sz="2800" dirty="0"/>
            </a:br>
            <a:br>
              <a:rPr lang="de-DE" sz="2800" b="0" dirty="0"/>
            </a:br>
            <a:r>
              <a:rPr lang="de-DE" sz="2800" b="0" dirty="0"/>
              <a:t>	Industrial Background</a:t>
            </a:r>
            <a:br>
              <a:rPr lang="de-DE" sz="2800" b="0" dirty="0"/>
            </a:br>
            <a:br>
              <a:rPr lang="de-DE" sz="2800" b="0" dirty="0"/>
            </a:br>
            <a:r>
              <a:rPr lang="de-DE" sz="2800" b="0" dirty="0"/>
              <a:t>	Related work :</a:t>
            </a:r>
            <a:br>
              <a:rPr lang="de-DE" sz="2800" b="0" dirty="0"/>
            </a:br>
            <a:r>
              <a:rPr lang="de-DE" sz="2800" b="0" dirty="0"/>
              <a:t>		Object detection in general</a:t>
            </a:r>
            <a:br>
              <a:rPr lang="de-DE" sz="2800" b="0" dirty="0"/>
            </a:br>
            <a:r>
              <a:rPr lang="de-DE" sz="2800" b="0" dirty="0"/>
              <a:t>		Generic data augmentation </a:t>
            </a:r>
            <a:br>
              <a:rPr lang="de-DE" sz="2800" b="0" dirty="0"/>
            </a:br>
            <a:br>
              <a:rPr lang="de-DE" sz="2800" b="0" dirty="0"/>
            </a:br>
            <a:r>
              <a:rPr lang="de-DE" sz="2800" b="0" dirty="0"/>
              <a:t>	Questions</a:t>
            </a:r>
            <a:br>
              <a:rPr lang="de-DE" sz="2800" b="0" dirty="0"/>
            </a:br>
            <a:r>
              <a:rPr lang="de-DE" sz="2800" b="0" dirty="0"/>
              <a:t>	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FEA15DA-D153-4CCE-B1E1-B491776B8C3C}"/>
              </a:ext>
            </a:extLst>
          </p:cNvPr>
          <p:cNvSpPr/>
          <p:nvPr/>
        </p:nvSpPr>
        <p:spPr>
          <a:xfrm>
            <a:off x="804781" y="3693560"/>
            <a:ext cx="657546" cy="36987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2C331D-57FD-46C7-B3BF-4D3A0474EDB5}"/>
              </a:ext>
            </a:extLst>
          </p:cNvPr>
          <p:cNvSpPr txBox="1"/>
          <p:nvPr/>
        </p:nvSpPr>
        <p:spPr>
          <a:xfrm>
            <a:off x="627063" y="6388960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4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Related Work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80242"/>
            <a:ext cx="8135937" cy="5295600"/>
          </a:xfrm>
        </p:spPr>
        <p:txBody>
          <a:bodyPr/>
          <a:lstStyle/>
          <a:p>
            <a:r>
              <a:rPr lang="en-US" sz="2400" dirty="0"/>
              <a:t>Object detection in general</a:t>
            </a:r>
            <a:endParaRPr lang="en-US" dirty="0"/>
          </a:p>
          <a:p>
            <a:r>
              <a:rPr lang="en-US" sz="2000" b="0" dirty="0"/>
              <a:t>3 main algorithms that are used in the industry.</a:t>
            </a:r>
          </a:p>
          <a:p>
            <a:endParaRPr lang="en-US" sz="2000" b="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0" dirty="0"/>
              <a:t>Faster Region-CNN (R-CNN)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0" dirty="0"/>
              <a:t>YOLO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0" dirty="0"/>
              <a:t>Single Shot Detectors (SSDs)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sz="2000" b="0" dirty="0"/>
              <a:t>In this case, we choose YOLO to implement object detection and classification.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F6049-3E4C-44BB-BF7D-5AD68E628CAE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04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Related Work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80242"/>
            <a:ext cx="8135937" cy="5295600"/>
          </a:xfrm>
        </p:spPr>
        <p:txBody>
          <a:bodyPr/>
          <a:lstStyle/>
          <a:p>
            <a:r>
              <a:rPr lang="en-US" sz="2400" dirty="0"/>
              <a:t>Augmentation in Object Detection</a:t>
            </a:r>
          </a:p>
          <a:p>
            <a:endParaRPr lang="en-US" sz="2000" b="0" dirty="0"/>
          </a:p>
          <a:p>
            <a:r>
              <a:rPr lang="en-US" sz="2000" b="0" dirty="0"/>
              <a:t>Types of data are usually picture and video, webcam.</a:t>
            </a:r>
          </a:p>
          <a:p>
            <a:r>
              <a:rPr lang="en-US" sz="2000" b="0" dirty="0"/>
              <a:t>There are several methods for augmentation in general.</a:t>
            </a:r>
          </a:p>
          <a:p>
            <a:endParaRPr lang="en-US" sz="2000" b="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Addition of Gaussian noise.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Brightness variation.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Addition of Salt and Pepper noise.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Scaling of the image.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Affine rotation given the maximum possible rotation.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Perspective Transform within user provided min and max rotation angle about x, y and z axes.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dirty="0"/>
              <a:t>Image sharpening.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F6049-3E4C-44BB-BF7D-5AD68E628CAE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4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626400" y="269029"/>
            <a:ext cx="8135937" cy="360362"/>
          </a:xfrm>
        </p:spPr>
        <p:txBody>
          <a:bodyPr/>
          <a:lstStyle/>
          <a:p>
            <a:r>
              <a:rPr lang="en-US" dirty="0"/>
              <a:t>Related Work</a:t>
            </a:r>
            <a:endParaRPr lang="de-DE" dirty="0"/>
          </a:p>
        </p:txBody>
      </p:sp>
      <p:sp>
        <p:nvSpPr>
          <p:cNvPr id="15" name="Inhaltsplatzhalter 14"/>
          <p:cNvSpPr>
            <a:spLocks noGrp="1"/>
          </p:cNvSpPr>
          <p:nvPr>
            <p:ph idx="1"/>
          </p:nvPr>
        </p:nvSpPr>
        <p:spPr>
          <a:xfrm>
            <a:off x="627063" y="1180242"/>
            <a:ext cx="8135937" cy="5295600"/>
          </a:xfrm>
        </p:spPr>
        <p:txBody>
          <a:bodyPr/>
          <a:lstStyle/>
          <a:p>
            <a:r>
              <a:rPr lang="en-US" sz="2400" dirty="0"/>
              <a:t>Augmentation in Object Detection</a:t>
            </a:r>
          </a:p>
          <a:p>
            <a:endParaRPr lang="en-US" sz="2000" b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1044736" y="28676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F6049-3E4C-44BB-BF7D-5AD68E628CAE}"/>
              </a:ext>
            </a:extLst>
          </p:cNvPr>
          <p:cNvSpPr txBox="1"/>
          <p:nvPr/>
        </p:nvSpPr>
        <p:spPr>
          <a:xfrm>
            <a:off x="627063" y="6358138"/>
            <a:ext cx="3750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70D165-A942-4983-9D19-75624F448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02" y="3154827"/>
            <a:ext cx="1828800" cy="1228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225D70-2F4B-4A62-A646-DDC007C88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40" r="37507" b="26110"/>
          <a:stretch/>
        </p:blipFill>
        <p:spPr>
          <a:xfrm>
            <a:off x="3647841" y="1989290"/>
            <a:ext cx="4748072" cy="3688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729502-1C3F-4B32-B44A-551A33E555A3}"/>
              </a:ext>
            </a:extLst>
          </p:cNvPr>
          <p:cNvSpPr txBox="1"/>
          <p:nvPr/>
        </p:nvSpPr>
        <p:spPr>
          <a:xfrm>
            <a:off x="1656953" y="2541836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546440823"/>
      </p:ext>
    </p:extLst>
  </p:cSld>
  <p:clrMapOvr>
    <a:masterClrMapping/>
  </p:clrMapOvr>
</p:sld>
</file>

<file path=ppt/theme/theme1.xml><?xml version="1.0" encoding="utf-8"?>
<a:theme xmlns:a="http://schemas.openxmlformats.org/drawingml/2006/main" name="DS_FAU_Slides_4_3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ME_FAU_Slides_4_3_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MAD_slide_design</Template>
  <TotalTime>31399</TotalTime>
  <Words>1825</Words>
  <Application>Microsoft Office PowerPoint</Application>
  <PresentationFormat>On-screen Show (4:3)</PresentationFormat>
  <Paragraphs>343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Helvetica Neue</vt:lpstr>
      <vt:lpstr>Lucida Grande</vt:lpstr>
      <vt:lpstr>Arial</vt:lpstr>
      <vt:lpstr>Calibri</vt:lpstr>
      <vt:lpstr>Cambria Math</vt:lpstr>
      <vt:lpstr>Courier New</vt:lpstr>
      <vt:lpstr>Wingdings</vt:lpstr>
      <vt:lpstr>DS_FAU_Slides_4_3_Title</vt:lpstr>
      <vt:lpstr>LME_FAU_Slides_4_3_Slides</vt:lpstr>
      <vt:lpstr>Data Augmentation                          for Object Detection</vt:lpstr>
      <vt:lpstr>Motivation  Methods for Augmentation   Methods for Detection: YOLO V2  Evaluation and Results  Discussion  </vt:lpstr>
      <vt:lpstr>Motivation   Industrial Background   Related work :   Object detection in general   Generic data augmentation    Questions  </vt:lpstr>
      <vt:lpstr>Motivation</vt:lpstr>
      <vt:lpstr>Motivation</vt:lpstr>
      <vt:lpstr>Motivation   Industrial Background   Related work :   Object detection in general   Generic data augmentation    Questions  </vt:lpstr>
      <vt:lpstr>Related Work</vt:lpstr>
      <vt:lpstr>Related Work</vt:lpstr>
      <vt:lpstr>Related Work</vt:lpstr>
      <vt:lpstr>Motivation   Industrial Background   Related work :   Generic data augmentation    Object detection in general   Questions  </vt:lpstr>
      <vt:lpstr>Research Question</vt:lpstr>
      <vt:lpstr>Motivation  Methods for Augmentation   Methods for Detection: YOLO V2  Evaluation and Results  Discussion </vt:lpstr>
      <vt:lpstr>Method</vt:lpstr>
      <vt:lpstr>Method</vt:lpstr>
      <vt:lpstr>Method</vt:lpstr>
      <vt:lpstr>Method</vt:lpstr>
      <vt:lpstr>Method</vt:lpstr>
      <vt:lpstr>Method</vt:lpstr>
      <vt:lpstr>Motivation  Methods for Augmentation   Methods for Detection: YOLO V2  Evaluation and Results  Discussion </vt:lpstr>
      <vt:lpstr>Method for Detection (Yolo)</vt:lpstr>
      <vt:lpstr>Data for training YOLO model</vt:lpstr>
      <vt:lpstr>Data for training YOLO model</vt:lpstr>
      <vt:lpstr>Data for training YOLO model</vt:lpstr>
      <vt:lpstr>Motivation  Methods for Augmentation   Methods for Detection: YOLO V2  Evaluation and Results  Discussion </vt:lpstr>
      <vt:lpstr>Results </vt:lpstr>
      <vt:lpstr>Evaluation-Metrics</vt:lpstr>
      <vt:lpstr>Evaluation-Metrics</vt:lpstr>
      <vt:lpstr>Evaluation-Metrics</vt:lpstr>
      <vt:lpstr>Evaluation-Metrics</vt:lpstr>
      <vt:lpstr>Results </vt:lpstr>
      <vt:lpstr>Discussion  </vt:lpstr>
      <vt:lpstr>Discussion  </vt:lpstr>
      <vt:lpstr>Discussion  </vt:lpstr>
      <vt:lpstr>Discussion</vt:lpstr>
      <vt:lpstr> Future Work 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Martin Ullrich</dc:creator>
  <cp:lastModifiedBy>S</cp:lastModifiedBy>
  <cp:revision>191</cp:revision>
  <cp:lastPrinted>2011-07-19T13:40:57Z</cp:lastPrinted>
  <dcterms:created xsi:type="dcterms:W3CDTF">2018-10-01T08:40:47Z</dcterms:created>
  <dcterms:modified xsi:type="dcterms:W3CDTF">2020-02-04T10:21:48Z</dcterms:modified>
</cp:coreProperties>
</file>